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sldIdLst>
    <p:sldId id="256" r:id="rId2"/>
    <p:sldId id="304" r:id="rId3"/>
    <p:sldId id="305" r:id="rId4"/>
    <p:sldId id="306" r:id="rId5"/>
    <p:sldId id="307" r:id="rId6"/>
    <p:sldId id="308" r:id="rId7"/>
    <p:sldId id="260" r:id="rId8"/>
    <p:sldId id="261" r:id="rId9"/>
    <p:sldId id="262" r:id="rId10"/>
    <p:sldId id="263" r:id="rId11"/>
    <p:sldId id="257" r:id="rId12"/>
    <p:sldId id="290" r:id="rId13"/>
    <p:sldId id="264" r:id="rId14"/>
    <p:sldId id="265" r:id="rId15"/>
    <p:sldId id="292" r:id="rId16"/>
    <p:sldId id="293" r:id="rId17"/>
    <p:sldId id="294" r:id="rId18"/>
    <p:sldId id="266" r:id="rId19"/>
    <p:sldId id="276" r:id="rId20"/>
    <p:sldId id="267" r:id="rId21"/>
    <p:sldId id="268" r:id="rId22"/>
    <p:sldId id="269" r:id="rId23"/>
    <p:sldId id="271" r:id="rId24"/>
    <p:sldId id="272" r:id="rId25"/>
    <p:sldId id="295" r:id="rId26"/>
    <p:sldId id="296" r:id="rId27"/>
    <p:sldId id="297" r:id="rId28"/>
    <p:sldId id="298" r:id="rId29"/>
    <p:sldId id="299" r:id="rId30"/>
    <p:sldId id="300" r:id="rId31"/>
    <p:sldId id="273" r:id="rId32"/>
    <p:sldId id="314" r:id="rId33"/>
    <p:sldId id="301" r:id="rId34"/>
    <p:sldId id="274" r:id="rId35"/>
    <p:sldId id="275" r:id="rId36"/>
    <p:sldId id="278" r:id="rId37"/>
    <p:sldId id="277" r:id="rId38"/>
    <p:sldId id="279" r:id="rId39"/>
    <p:sldId id="309" r:id="rId40"/>
    <p:sldId id="280" r:id="rId41"/>
    <p:sldId id="281" r:id="rId42"/>
    <p:sldId id="310" r:id="rId43"/>
    <p:sldId id="311" r:id="rId44"/>
    <p:sldId id="312" r:id="rId45"/>
    <p:sldId id="313" r:id="rId46"/>
    <p:sldId id="282" r:id="rId47"/>
    <p:sldId id="283" r:id="rId48"/>
    <p:sldId id="287" r:id="rId49"/>
    <p:sldId id="284" r:id="rId50"/>
    <p:sldId id="288" r:id="rId51"/>
    <p:sldId id="289" r:id="rId52"/>
    <p:sldId id="286" r:id="rId53"/>
    <p:sldId id="30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24" autoAdjust="0"/>
  </p:normalViewPr>
  <p:slideViewPr>
    <p:cSldViewPr>
      <p:cViewPr varScale="1">
        <p:scale>
          <a:sx n="83" d="100"/>
          <a:sy n="83" d="100"/>
        </p:scale>
        <p:origin x="1450" y="67"/>
      </p:cViewPr>
      <p:guideLst>
        <p:guide orient="horz" pos="2160"/>
        <p:guide pos="2880"/>
      </p:guideLst>
    </p:cSldViewPr>
  </p:slideViewPr>
  <p:outlineViewPr>
    <p:cViewPr>
      <p:scale>
        <a:sx n="33" d="100"/>
        <a:sy n="33" d="100"/>
      </p:scale>
      <p:origin x="42" y="89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54CEF-1698-4821-A868-5E048B88DC6B}" type="datetimeFigureOut">
              <a:rPr lang="en-US" smtClean="0"/>
              <a:pPr/>
              <a:t>12/11/2018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AFA45-3E6B-45B5-9A52-7ADBDFCD29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B3B6D02-781E-4603-A8FC-9746C122D8A5}" type="datetime1">
              <a:rPr lang="en-US" smtClean="0"/>
              <a:pPr/>
              <a:t>12/11/2018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smtClean="0"/>
              <a:t>OPCW workshop on chemical emergency planning and response during major events in Doha, Qatar from 11 to 13 December 2018</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221CBE2-4024-4C41-B420-03EFD0C366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DF5063-17F7-467D-8214-5D0447987538}"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
        <p:nvSpPr>
          <p:cNvPr id="6" name="Slide Number Placeholder 5"/>
          <p:cNvSpPr>
            <a:spLocks noGrp="1"/>
          </p:cNvSpPr>
          <p:nvPr>
            <p:ph type="sldNum" sz="quarter" idx="12"/>
          </p:nvPr>
        </p:nvSpPr>
        <p:spPr/>
        <p:txBody>
          <a:bodyPr/>
          <a:lstStyle/>
          <a:p>
            <a:fld id="{9221CBE2-4024-4C41-B420-03EFD0C366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FF15B-151C-4A86-8106-01C052D855E9}"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
        <p:nvSpPr>
          <p:cNvPr id="6" name="Slide Number Placeholder 5"/>
          <p:cNvSpPr>
            <a:spLocks noGrp="1"/>
          </p:cNvSpPr>
          <p:nvPr>
            <p:ph type="sldNum" sz="quarter" idx="12"/>
          </p:nvPr>
        </p:nvSpPr>
        <p:spPr/>
        <p:txBody>
          <a:bodyPr/>
          <a:lstStyle/>
          <a:p>
            <a:fld id="{9221CBE2-4024-4C41-B420-03EFD0C366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
        <p:nvSpPr>
          <p:cNvPr id="6" name="Slide Number Placeholder 5"/>
          <p:cNvSpPr>
            <a:spLocks noGrp="1"/>
          </p:cNvSpPr>
          <p:nvPr>
            <p:ph type="sldNum" sz="quarter" idx="12"/>
          </p:nvPr>
        </p:nvSpPr>
        <p:spPr/>
        <p:txBody>
          <a:bodyPr/>
          <a:lstStyle/>
          <a:p>
            <a:fld id="{9221CBE2-4024-4C41-B420-03EFD0C366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176381-A136-4930-9151-EB42170217B6}"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
        <p:nvSpPr>
          <p:cNvPr id="6" name="Slide Number Placeholder 5"/>
          <p:cNvSpPr>
            <a:spLocks noGrp="1"/>
          </p:cNvSpPr>
          <p:nvPr>
            <p:ph type="sldNum" sz="quarter" idx="12"/>
          </p:nvPr>
        </p:nvSpPr>
        <p:spPr/>
        <p:txBody>
          <a:bodyPr/>
          <a:lstStyle/>
          <a:p>
            <a:fld id="{9221CBE2-4024-4C41-B420-03EFD0C366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E3DF74-B1B3-486C-A41A-6B03B73E47D3}" type="datetime1">
              <a:rPr lang="en-US" smtClean="0"/>
              <a:pPr/>
              <a:t>12/11/2018</a:t>
            </a:fld>
            <a:endParaRPr lang="en-US"/>
          </a:p>
        </p:txBody>
      </p:sp>
      <p:sp>
        <p:nvSpPr>
          <p:cNvPr id="6" name="Footer Placeholder 5"/>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
        <p:nvSpPr>
          <p:cNvPr id="7" name="Slide Number Placeholder 6"/>
          <p:cNvSpPr>
            <a:spLocks noGrp="1"/>
          </p:cNvSpPr>
          <p:nvPr>
            <p:ph type="sldNum" sz="quarter" idx="12"/>
          </p:nvPr>
        </p:nvSpPr>
        <p:spPr/>
        <p:txBody>
          <a:bodyPr/>
          <a:lstStyle/>
          <a:p>
            <a:fld id="{9221CBE2-4024-4C41-B420-03EFD0C366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DA21C6A-E4C3-48F7-916F-9EC192CDF9DB}" type="datetime1">
              <a:rPr lang="en-US" smtClean="0"/>
              <a:pPr/>
              <a:t>12/11/2018</a:t>
            </a:fld>
            <a:endParaRPr lang="en-US"/>
          </a:p>
        </p:txBody>
      </p:sp>
      <p:sp>
        <p:nvSpPr>
          <p:cNvPr id="27" name="Slide Number Placeholder 26"/>
          <p:cNvSpPr>
            <a:spLocks noGrp="1"/>
          </p:cNvSpPr>
          <p:nvPr>
            <p:ph type="sldNum" sz="quarter" idx="11"/>
          </p:nvPr>
        </p:nvSpPr>
        <p:spPr/>
        <p:txBody>
          <a:bodyPr rtlCol="0"/>
          <a:lstStyle/>
          <a:p>
            <a:fld id="{9221CBE2-4024-4C41-B420-03EFD0C36622}"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smtClean="0"/>
              <a:t>OPCW workshop on chemical emergency planning and response during major events in Doha, Qatar from 11 to 13 December 2018</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D838B7C-0AA3-4770-A80B-D62BEC5E6A0E}" type="datetime1">
              <a:rPr lang="en-US" smtClean="0"/>
              <a:pPr/>
              <a:t>12/11/2018</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OPCW workshop on chemical emergency planning and response during major events in Doha, Qatar from 11 to 13 December 2018</a:t>
            </a: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221CBE2-4024-4C41-B420-03EFD0C366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97FAC-9DA6-42E8-B11B-4E5706E660F5}" type="datetime1">
              <a:rPr lang="en-US" smtClean="0"/>
              <a:pPr/>
              <a:t>12/11/2018</a:t>
            </a:fld>
            <a:endParaRPr lang="en-US"/>
          </a:p>
        </p:txBody>
      </p:sp>
      <p:sp>
        <p:nvSpPr>
          <p:cNvPr id="3" name="Footer Placeholder 2"/>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
        <p:nvSpPr>
          <p:cNvPr id="4" name="Slide Number Placeholder 3"/>
          <p:cNvSpPr>
            <a:spLocks noGrp="1"/>
          </p:cNvSpPr>
          <p:nvPr>
            <p:ph type="sldNum" sz="quarter" idx="12"/>
          </p:nvPr>
        </p:nvSpPr>
        <p:spPr/>
        <p:txBody>
          <a:bodyPr/>
          <a:lstStyle/>
          <a:p>
            <a:fld id="{9221CBE2-4024-4C41-B420-03EFD0C366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9401CC-F442-4CBC-834F-BDC91193E17A}" type="datetime1">
              <a:rPr lang="en-US" smtClean="0"/>
              <a:pPr/>
              <a:t>12/11/2018</a:t>
            </a:fld>
            <a:endParaRPr lang="en-US"/>
          </a:p>
        </p:txBody>
      </p:sp>
      <p:sp>
        <p:nvSpPr>
          <p:cNvPr id="6" name="Footer Placeholder 5"/>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
        <p:nvSpPr>
          <p:cNvPr id="7" name="Slide Number Placeholder 6"/>
          <p:cNvSpPr>
            <a:spLocks noGrp="1"/>
          </p:cNvSpPr>
          <p:nvPr>
            <p:ph type="sldNum" sz="quarter" idx="12"/>
          </p:nvPr>
        </p:nvSpPr>
        <p:spPr/>
        <p:txBody>
          <a:bodyPr/>
          <a:lstStyle/>
          <a:p>
            <a:fld id="{9221CBE2-4024-4C41-B420-03EFD0C366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9DEE24-39BD-4643-8950-C83204B91217}" type="datetime1">
              <a:rPr lang="en-US" smtClean="0"/>
              <a:pPr/>
              <a:t>12/11/2018</a:t>
            </a:fld>
            <a:endParaRPr lang="en-US"/>
          </a:p>
        </p:txBody>
      </p:sp>
      <p:sp>
        <p:nvSpPr>
          <p:cNvPr id="6" name="Footer Placeholder 5"/>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
        <p:nvSpPr>
          <p:cNvPr id="7" name="Slide Number Placeholder 6"/>
          <p:cNvSpPr>
            <a:spLocks noGrp="1"/>
          </p:cNvSpPr>
          <p:nvPr>
            <p:ph type="sldNum" sz="quarter" idx="12"/>
          </p:nvPr>
        </p:nvSpPr>
        <p:spPr/>
        <p:txBody>
          <a:bodyPr/>
          <a:lstStyle/>
          <a:p>
            <a:fld id="{9221CBE2-4024-4C41-B420-03EFD0C366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CC7F885-494A-4B45-A693-5414340A7A86}" type="datetime1">
              <a:rPr lang="en-US" smtClean="0"/>
              <a:pPr/>
              <a:t>12/11/2018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OPCW workshop on chemical emergency planning and response during major events in Doha, Qatar from 11 to 13 December 2018</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221CBE2-4024-4C41-B420-03EFD0C366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spcBef>
                <a:spcPts val="0"/>
              </a:spcBef>
            </a:pPr>
            <a:r>
              <a:rPr lang="en-US" sz="4000" b="1" dirty="0"/>
              <a:t>Nuclear Security at Major Public Events:</a:t>
            </a:r>
            <a:br>
              <a:rPr lang="en-US" sz="4000" b="1" dirty="0"/>
            </a:br>
            <a:r>
              <a:rPr lang="en-US" sz="4000" b="1" dirty="0"/>
              <a:t>Lessons Learned from the </a:t>
            </a:r>
            <a:r>
              <a:rPr lang="en-US" sz="4000" b="1" dirty="0" smtClean="0"/>
              <a:t>2015 </a:t>
            </a:r>
            <a:r>
              <a:rPr lang="en-US" sz="4000" b="1" dirty="0"/>
              <a:t>P</a:t>
            </a:r>
            <a:r>
              <a:rPr lang="en-US" sz="4000" b="1" dirty="0" smtClean="0"/>
              <a:t>ope Francis visit to Uganda</a:t>
            </a:r>
            <a:r>
              <a:rPr lang="en-US" dirty="0"/>
              <a:t/>
            </a:r>
            <a:br>
              <a:rPr lang="en-US" dirty="0"/>
            </a:br>
            <a:endParaRPr lang="en-US" dirty="0"/>
          </a:p>
        </p:txBody>
      </p:sp>
      <p:sp>
        <p:nvSpPr>
          <p:cNvPr id="3" name="Subtitle 2"/>
          <p:cNvSpPr>
            <a:spLocks noGrp="1"/>
          </p:cNvSpPr>
          <p:nvPr>
            <p:ph type="subTitle" idx="1"/>
          </p:nvPr>
        </p:nvSpPr>
        <p:spPr>
          <a:xfrm>
            <a:off x="457200" y="4419600"/>
            <a:ext cx="5943600" cy="1232938"/>
          </a:xfrm>
        </p:spPr>
        <p:txBody>
          <a:bodyPr>
            <a:normAutofit fontScale="92500" lnSpcReduction="20000"/>
          </a:bodyPr>
          <a:lstStyle/>
          <a:p>
            <a:r>
              <a:rPr lang="en-US" dirty="0" smtClean="0">
                <a:solidFill>
                  <a:schemeClr val="tx1"/>
                </a:solidFill>
              </a:rPr>
              <a:t>Evans Olaka OGWAL, MSc-</a:t>
            </a:r>
            <a:r>
              <a:rPr lang="en-US" dirty="0" err="1" smtClean="0">
                <a:solidFill>
                  <a:schemeClr val="tx1"/>
                </a:solidFill>
              </a:rPr>
              <a:t>Nuc</a:t>
            </a:r>
            <a:r>
              <a:rPr lang="en-US" dirty="0" smtClean="0">
                <a:solidFill>
                  <a:schemeClr val="tx1"/>
                </a:solidFill>
              </a:rPr>
              <a:t>, CNSP –Nuclear Power Program, Security and non- proliferation advisor, office of the senior  presidential advisor on special operations</a:t>
            </a:r>
            <a:endParaRPr lang="en-US" dirty="0">
              <a:solidFill>
                <a:schemeClr val="tx1"/>
              </a:solidFill>
            </a:endParaRPr>
          </a:p>
        </p:txBody>
      </p:sp>
      <p:sp>
        <p:nvSpPr>
          <p:cNvPr id="4" name="Date Placeholder 3"/>
          <p:cNvSpPr>
            <a:spLocks noGrp="1"/>
          </p:cNvSpPr>
          <p:nvPr>
            <p:ph type="dt" sz="half" idx="10"/>
          </p:nvPr>
        </p:nvSpPr>
        <p:spPr/>
        <p:txBody>
          <a:bodyPr/>
          <a:lstStyle/>
          <a:p>
            <a:fld id="{DA7DE91B-6796-4D8D-B22E-A7AC3C36341C}" type="datetime1">
              <a:rPr lang="en-US" smtClean="0"/>
              <a:pPr/>
              <a:t>12/11/2018</a:t>
            </a:fld>
            <a:endParaRPr lang="en-US"/>
          </a:p>
        </p:txBody>
      </p:sp>
      <p:sp>
        <p:nvSpPr>
          <p:cNvPr id="5" name="Footer Placeholder 4"/>
          <p:cNvSpPr>
            <a:spLocks noGrp="1"/>
          </p:cNvSpPr>
          <p:nvPr>
            <p:ph type="ftr" sz="quarter" idx="11"/>
          </p:nvPr>
        </p:nvSpPr>
        <p:spPr>
          <a:xfrm>
            <a:off x="990600" y="6019800"/>
            <a:ext cx="7924800" cy="701675"/>
          </a:xfrm>
        </p:spPr>
        <p:txBody>
          <a:bodyPr/>
          <a:lstStyle/>
          <a:p>
            <a:pPr algn="ctr"/>
            <a:r>
              <a:rPr lang="en-US" sz="1800" dirty="0" smtClean="0"/>
              <a:t>OPCW workshop on chemical emergency planning and response during major events in Doha, Qatar from 11 to 13 December 2018</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 project counterparts </a:t>
            </a:r>
            <a:endParaRPr lang="en-US" dirty="0"/>
          </a:p>
        </p:txBody>
      </p:sp>
      <p:sp>
        <p:nvSpPr>
          <p:cNvPr id="3" name="Content Placeholder 2"/>
          <p:cNvSpPr>
            <a:spLocks noGrp="1"/>
          </p:cNvSpPr>
          <p:nvPr>
            <p:ph idx="1"/>
          </p:nvPr>
        </p:nvSpPr>
        <p:spPr/>
        <p:txBody>
          <a:bodyPr/>
          <a:lstStyle/>
          <a:p>
            <a:r>
              <a:rPr lang="en-US" dirty="0" smtClean="0"/>
              <a:t>International Atomic Energy Agency (IAEA),</a:t>
            </a:r>
          </a:p>
          <a:p>
            <a:r>
              <a:rPr lang="en-US" dirty="0" smtClean="0"/>
              <a:t>United </a:t>
            </a:r>
            <a:r>
              <a:rPr lang="en-US" dirty="0"/>
              <a:t>States Department of Energy (</a:t>
            </a:r>
            <a:r>
              <a:rPr lang="en-US" dirty="0" smtClean="0"/>
              <a:t>U.S. </a:t>
            </a:r>
            <a:r>
              <a:rPr lang="en-US" dirty="0" err="1" smtClean="0"/>
              <a:t>DoE</a:t>
            </a:r>
            <a:r>
              <a:rPr lang="en-US" dirty="0" smtClean="0"/>
              <a:t>)</a:t>
            </a:r>
          </a:p>
          <a:p>
            <a:r>
              <a:rPr lang="en-US" dirty="0" smtClean="0"/>
              <a:t>United States Nuclear Regulatory Commission (U.S.NRC)</a:t>
            </a:r>
          </a:p>
          <a:p>
            <a:r>
              <a:rPr lang="en-US" dirty="0" smtClean="0"/>
              <a:t>Various National </a:t>
            </a:r>
            <a:r>
              <a:rPr lang="en-US" dirty="0"/>
              <a:t>Organizations </a:t>
            </a:r>
            <a:r>
              <a:rPr lang="en-US" dirty="0" smtClean="0"/>
              <a:t>in Uganda; </a:t>
            </a:r>
          </a:p>
          <a:p>
            <a:r>
              <a:rPr lang="en-US" dirty="0" smtClean="0"/>
              <a:t>AEC </a:t>
            </a:r>
            <a:r>
              <a:rPr lang="en-US" dirty="0"/>
              <a:t>had the coordination and the overall responsibility for the completion </a:t>
            </a:r>
            <a:r>
              <a:rPr lang="en-US" dirty="0" smtClean="0"/>
              <a:t>and sustainability </a:t>
            </a:r>
            <a:r>
              <a:rPr lang="en-US" dirty="0"/>
              <a:t>of the </a:t>
            </a:r>
            <a:r>
              <a:rPr lang="en-US" dirty="0" smtClean="0"/>
              <a:t>project</a:t>
            </a: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267200" y="612648"/>
            <a:ext cx="23164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normAutofit fontScale="90000"/>
          </a:bodyPr>
          <a:lstStyle/>
          <a:p>
            <a:r>
              <a:rPr lang="en-US" dirty="0" smtClean="0"/>
              <a:t>AEC Profile</a:t>
            </a:r>
            <a:endParaRPr lang="en-US" dirty="0"/>
          </a:p>
        </p:txBody>
      </p:sp>
      <p:sp>
        <p:nvSpPr>
          <p:cNvPr id="3" name="Content Placeholder 2"/>
          <p:cNvSpPr>
            <a:spLocks noGrp="1"/>
          </p:cNvSpPr>
          <p:nvPr>
            <p:ph idx="1"/>
          </p:nvPr>
        </p:nvSpPr>
        <p:spPr>
          <a:xfrm>
            <a:off x="457200" y="1600200"/>
            <a:ext cx="8229600" cy="4876800"/>
          </a:xfrm>
        </p:spPr>
        <p:txBody>
          <a:bodyPr>
            <a:normAutofit fontScale="47500" lnSpcReduction="20000"/>
          </a:bodyPr>
          <a:lstStyle/>
          <a:p>
            <a:pPr>
              <a:buNone/>
            </a:pPr>
            <a:r>
              <a:rPr lang="en-US" b="1" dirty="0" smtClean="0"/>
              <a:t>Functions </a:t>
            </a:r>
            <a:r>
              <a:rPr lang="en-US" b="1" dirty="0"/>
              <a:t>of Council</a:t>
            </a:r>
            <a:r>
              <a:rPr lang="en-US" b="1" dirty="0" smtClean="0"/>
              <a:t>.</a:t>
            </a:r>
          </a:p>
          <a:p>
            <a:r>
              <a:rPr lang="en-US" sz="3800" dirty="0"/>
              <a:t>to define the exposures of </a:t>
            </a:r>
            <a:r>
              <a:rPr lang="en-US" sz="3800" dirty="0" smtClean="0"/>
              <a:t>ionizing radiation;</a:t>
            </a:r>
          </a:p>
          <a:p>
            <a:r>
              <a:rPr lang="en-US" sz="3800" dirty="0"/>
              <a:t>issue </a:t>
            </a:r>
            <a:r>
              <a:rPr lang="en-US" sz="3800" dirty="0" smtClean="0"/>
              <a:t>authorizations </a:t>
            </a:r>
            <a:r>
              <a:rPr lang="en-US" sz="3800" dirty="0"/>
              <a:t>and grant exemptions for </a:t>
            </a:r>
            <a:r>
              <a:rPr lang="en-US" sz="3800" dirty="0" smtClean="0"/>
              <a:t>the possession </a:t>
            </a:r>
            <a:r>
              <a:rPr lang="en-US" sz="3800" dirty="0"/>
              <a:t>and use of radiation </a:t>
            </a:r>
            <a:r>
              <a:rPr lang="en-US" sz="3800" dirty="0" smtClean="0"/>
              <a:t>sources;</a:t>
            </a:r>
          </a:p>
          <a:p>
            <a:r>
              <a:rPr lang="en-US" sz="3800" dirty="0"/>
              <a:t>define the detailed </a:t>
            </a:r>
            <a:r>
              <a:rPr lang="en-US" sz="3800" dirty="0" smtClean="0"/>
              <a:t>obligations;</a:t>
            </a:r>
          </a:p>
          <a:p>
            <a:r>
              <a:rPr lang="en-US" sz="3800" dirty="0"/>
              <a:t>conduct inspections to assess radiation safety and </a:t>
            </a:r>
            <a:r>
              <a:rPr lang="en-US" sz="3800" dirty="0" smtClean="0"/>
              <a:t>security conditions</a:t>
            </a:r>
          </a:p>
          <a:p>
            <a:r>
              <a:rPr lang="en-US" sz="3800" dirty="0"/>
              <a:t>to </a:t>
            </a:r>
            <a:r>
              <a:rPr lang="en-US" sz="3800" dirty="0" smtClean="0"/>
              <a:t>enforce</a:t>
            </a:r>
          </a:p>
          <a:p>
            <a:r>
              <a:rPr lang="en-US" sz="3800" dirty="0" smtClean="0"/>
              <a:t> </a:t>
            </a:r>
            <a:r>
              <a:rPr lang="en-US" sz="3800" dirty="0"/>
              <a:t>ensure that corrective action is </a:t>
            </a:r>
            <a:r>
              <a:rPr lang="en-US" sz="3800" dirty="0" smtClean="0"/>
              <a:t>taken</a:t>
            </a:r>
          </a:p>
          <a:p>
            <a:r>
              <a:rPr lang="en-US" sz="3800" dirty="0" smtClean="0"/>
              <a:t> </a:t>
            </a:r>
            <a:r>
              <a:rPr lang="en-US" sz="3800" dirty="0"/>
              <a:t>ensure proper </a:t>
            </a:r>
            <a:r>
              <a:rPr lang="en-US" sz="3800" dirty="0" smtClean="0"/>
              <a:t>documentation</a:t>
            </a:r>
          </a:p>
          <a:p>
            <a:r>
              <a:rPr lang="en-US" sz="3800" dirty="0" smtClean="0"/>
              <a:t> </a:t>
            </a:r>
            <a:r>
              <a:rPr lang="en-US" sz="3800" dirty="0"/>
              <a:t>systematic safety reassessment </a:t>
            </a:r>
            <a:r>
              <a:rPr lang="en-US" sz="3800" dirty="0" smtClean="0"/>
              <a:t>or periodic </a:t>
            </a:r>
            <a:r>
              <a:rPr lang="en-US" sz="3800" dirty="0"/>
              <a:t>safety </a:t>
            </a:r>
            <a:r>
              <a:rPr lang="en-US" sz="3800" dirty="0" smtClean="0"/>
              <a:t>review</a:t>
            </a:r>
          </a:p>
          <a:p>
            <a:r>
              <a:rPr lang="en-US" sz="3800" dirty="0" smtClean="0"/>
              <a:t>prescribe </a:t>
            </a:r>
            <a:r>
              <a:rPr lang="en-US" sz="3800" dirty="0"/>
              <a:t>and collect </a:t>
            </a:r>
            <a:r>
              <a:rPr lang="en-US" sz="3800" dirty="0" smtClean="0"/>
              <a:t>fees</a:t>
            </a:r>
          </a:p>
          <a:p>
            <a:r>
              <a:rPr lang="en-US" sz="3800" dirty="0" smtClean="0"/>
              <a:t> </a:t>
            </a:r>
            <a:r>
              <a:rPr lang="en-US" sz="3800" dirty="0"/>
              <a:t>advice other governmental authorities and </a:t>
            </a:r>
            <a:r>
              <a:rPr lang="en-US" sz="3800" dirty="0" smtClean="0"/>
              <a:t>organizations</a:t>
            </a:r>
          </a:p>
          <a:p>
            <a:r>
              <a:rPr lang="en-US" sz="3800" dirty="0" smtClean="0"/>
              <a:t> </a:t>
            </a:r>
            <a:r>
              <a:rPr lang="en-US" sz="3800" dirty="0"/>
              <a:t>assist in emergency </a:t>
            </a:r>
            <a:r>
              <a:rPr lang="en-US" sz="3800" dirty="0" smtClean="0"/>
              <a:t>responses</a:t>
            </a:r>
          </a:p>
          <a:p>
            <a:r>
              <a:rPr lang="en-US" sz="3800" dirty="0" smtClean="0"/>
              <a:t> </a:t>
            </a:r>
            <a:r>
              <a:rPr lang="en-US" sz="3800" dirty="0"/>
              <a:t>initiate, recommend or provide </a:t>
            </a:r>
            <a:r>
              <a:rPr lang="en-US" sz="3800" dirty="0" smtClean="0"/>
              <a:t>support</a:t>
            </a:r>
          </a:p>
          <a:p>
            <a:r>
              <a:rPr lang="en-US" sz="3800" dirty="0" smtClean="0"/>
              <a:t> </a:t>
            </a:r>
            <a:r>
              <a:rPr lang="en-US" sz="3800" dirty="0"/>
              <a:t>maintain contact for information exchange and </a:t>
            </a:r>
            <a:r>
              <a:rPr lang="en-US" sz="3800" dirty="0" smtClean="0"/>
              <a:t>cooperation</a:t>
            </a:r>
          </a:p>
          <a:p>
            <a:r>
              <a:rPr lang="en-US" sz="3800" dirty="0" smtClean="0"/>
              <a:t> </a:t>
            </a:r>
            <a:r>
              <a:rPr lang="en-US" sz="3800" dirty="0"/>
              <a:t>establish appropriate mechanisms to inform the </a:t>
            </a:r>
            <a:r>
              <a:rPr lang="en-US" sz="3800" dirty="0" smtClean="0"/>
              <a:t>public</a:t>
            </a:r>
          </a:p>
          <a:p>
            <a:r>
              <a:rPr lang="en-US" sz="3800" dirty="0" smtClean="0"/>
              <a:t>monitor </a:t>
            </a:r>
            <a:r>
              <a:rPr lang="en-US" sz="3800" dirty="0"/>
              <a:t>and appraise radiation workers, the public and </a:t>
            </a:r>
            <a:r>
              <a:rPr lang="en-US" sz="3800" dirty="0" smtClean="0"/>
              <a:t>the environment </a:t>
            </a:r>
          </a:p>
          <a:p>
            <a:r>
              <a:rPr lang="en-US" sz="3800" dirty="0" smtClean="0"/>
              <a:t>ensure </a:t>
            </a:r>
            <a:r>
              <a:rPr lang="en-US" sz="3800" dirty="0"/>
              <a:t>proper collection and dissemination of </a:t>
            </a:r>
            <a:r>
              <a:rPr lang="en-US" sz="3800" dirty="0" smtClean="0"/>
              <a:t>information</a:t>
            </a:r>
          </a:p>
          <a:p>
            <a:r>
              <a:rPr lang="en-US" sz="3800" dirty="0" smtClean="0"/>
              <a:t>perform </a:t>
            </a:r>
            <a:r>
              <a:rPr lang="en-US" sz="3800" dirty="0"/>
              <a:t>any other </a:t>
            </a:r>
            <a:r>
              <a:rPr lang="en-US" sz="3800" dirty="0" smtClean="0"/>
              <a:t>function</a:t>
            </a:r>
            <a:endParaRPr lang="en-US" sz="3800" dirty="0"/>
          </a:p>
        </p:txBody>
      </p:sp>
      <p:sp>
        <p:nvSpPr>
          <p:cNvPr id="6" name="Date Placeholder 5"/>
          <p:cNvSpPr>
            <a:spLocks noGrp="1"/>
          </p:cNvSpPr>
          <p:nvPr>
            <p:ph type="dt" sz="half" idx="10"/>
          </p:nvPr>
        </p:nvSpPr>
        <p:spPr/>
        <p:txBody>
          <a:bodyPr/>
          <a:lstStyle/>
          <a:p>
            <a:fld id="{C30FD295-4296-429E-A925-3EA2D7BA7501}" type="datetime1">
              <a:rPr lang="en-US" smtClean="0"/>
              <a:pPr/>
              <a:t>12/11/2018</a:t>
            </a:fld>
            <a:endParaRPr lang="en-US"/>
          </a:p>
        </p:txBody>
      </p:sp>
      <p:sp>
        <p:nvSpPr>
          <p:cNvPr id="7" name="Footer Placeholder 6"/>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pic>
        <p:nvPicPr>
          <p:cNvPr id="1027" name="Picture 3"/>
          <p:cNvPicPr>
            <a:picLocks noChangeAspect="1" noChangeArrowheads="1"/>
          </p:cNvPicPr>
          <p:nvPr/>
        </p:nvPicPr>
        <p:blipFill>
          <a:blip r:embed="rId2"/>
          <a:srcRect/>
          <a:stretch>
            <a:fillRect/>
          </a:stretch>
        </p:blipFill>
        <p:spPr bwMode="auto">
          <a:xfrm>
            <a:off x="6781800" y="3276600"/>
            <a:ext cx="1914525" cy="1657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781800" y="2743200"/>
            <a:ext cx="1914525" cy="1657698"/>
          </a:xfrm>
          <a:prstGeom prst="rect">
            <a:avLst/>
          </a:prstGeom>
          <a:noFill/>
          <a:ln w="9525">
            <a:noFill/>
            <a:miter lim="800000"/>
            <a:headEnd/>
            <a:tailEnd/>
          </a:ln>
          <a:effectLst/>
        </p:spPr>
      </p:pic>
      <p:sp>
        <p:nvSpPr>
          <p:cNvPr id="2" name="Title 1"/>
          <p:cNvSpPr>
            <a:spLocks noGrp="1"/>
          </p:cNvSpPr>
          <p:nvPr>
            <p:ph type="title"/>
          </p:nvPr>
        </p:nvSpPr>
        <p:spPr>
          <a:xfrm>
            <a:off x="457200" y="1143000"/>
            <a:ext cx="8229600" cy="533400"/>
          </a:xfrm>
        </p:spPr>
        <p:txBody>
          <a:bodyPr>
            <a:normAutofit fontScale="90000"/>
          </a:bodyPr>
          <a:lstStyle/>
          <a:p>
            <a:r>
              <a:rPr lang="en-US" dirty="0" smtClean="0"/>
              <a:t>AEC Profile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sz="3800" u="sng" dirty="0" smtClean="0"/>
              <a:t>Key Areas of Interest</a:t>
            </a:r>
          </a:p>
          <a:p>
            <a:r>
              <a:rPr lang="en-US" sz="3800" dirty="0" smtClean="0"/>
              <a:t>Radiological and nuclear security.</a:t>
            </a:r>
          </a:p>
          <a:p>
            <a:r>
              <a:rPr lang="en-US" sz="3800" dirty="0" smtClean="0"/>
              <a:t>Emergency response and preparedness.</a:t>
            </a:r>
          </a:p>
          <a:p>
            <a:r>
              <a:rPr lang="en-US" sz="3800" dirty="0" smtClean="0"/>
              <a:t>Radiological and nuclear security during major public events.</a:t>
            </a:r>
          </a:p>
          <a:p>
            <a:r>
              <a:rPr lang="en-US" sz="3800" dirty="0" smtClean="0"/>
              <a:t>Illicit trafficking of radiological or nuclear materials.</a:t>
            </a:r>
            <a:endParaRPr lang="en-US" sz="3800" dirty="0"/>
          </a:p>
        </p:txBody>
      </p:sp>
      <p:sp>
        <p:nvSpPr>
          <p:cNvPr id="6" name="Date Placeholder 5"/>
          <p:cNvSpPr>
            <a:spLocks noGrp="1"/>
          </p:cNvSpPr>
          <p:nvPr>
            <p:ph type="dt" sz="half" idx="10"/>
          </p:nvPr>
        </p:nvSpPr>
        <p:spPr/>
        <p:txBody>
          <a:bodyPr/>
          <a:lstStyle/>
          <a:p>
            <a:fld id="{C30FD295-4296-429E-A925-3EA2D7BA7501}" type="datetime1">
              <a:rPr lang="en-US" smtClean="0"/>
              <a:pPr/>
              <a:t>12/11/2018</a:t>
            </a:fld>
            <a:endParaRPr lang="en-US"/>
          </a:p>
        </p:txBody>
      </p:sp>
      <p:sp>
        <p:nvSpPr>
          <p:cNvPr id="7" name="Footer Placeholder 6"/>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a:t>
            </a:r>
            <a:endParaRPr lang="en-US" dirty="0"/>
          </a:p>
        </p:txBody>
      </p:sp>
      <p:sp>
        <p:nvSpPr>
          <p:cNvPr id="3" name="Content Placeholder 2"/>
          <p:cNvSpPr>
            <a:spLocks noGrp="1"/>
          </p:cNvSpPr>
          <p:nvPr>
            <p:ph idx="1"/>
          </p:nvPr>
        </p:nvSpPr>
        <p:spPr/>
        <p:txBody>
          <a:bodyPr>
            <a:normAutofit/>
          </a:bodyPr>
          <a:lstStyle/>
          <a:p>
            <a:pPr>
              <a:buNone/>
            </a:pPr>
            <a:r>
              <a:rPr lang="en-US" dirty="0" smtClean="0"/>
              <a:t>Planning process</a:t>
            </a:r>
          </a:p>
          <a:p>
            <a:r>
              <a:rPr lang="en-US" dirty="0" smtClean="0"/>
              <a:t>official </a:t>
            </a:r>
            <a:r>
              <a:rPr lang="en-US" dirty="0"/>
              <a:t>agreements between the partners </a:t>
            </a:r>
            <a:r>
              <a:rPr lang="en-US" dirty="0" smtClean="0"/>
              <a:t>were signed;</a:t>
            </a:r>
          </a:p>
          <a:p>
            <a:r>
              <a:rPr lang="en-US" dirty="0" smtClean="0"/>
              <a:t>significant </a:t>
            </a:r>
            <a:r>
              <a:rPr lang="en-US" dirty="0"/>
              <a:t>national funding </a:t>
            </a:r>
            <a:r>
              <a:rPr lang="en-US" dirty="0" smtClean="0"/>
              <a:t>were devoted;</a:t>
            </a:r>
          </a:p>
          <a:p>
            <a:r>
              <a:rPr lang="en-US" dirty="0" smtClean="0"/>
              <a:t>continuous </a:t>
            </a:r>
            <a:r>
              <a:rPr lang="en-US" dirty="0"/>
              <a:t>technical and scientific support and training were </a:t>
            </a:r>
            <a:r>
              <a:rPr lang="en-US" dirty="0" smtClean="0"/>
              <a:t>planned</a:t>
            </a:r>
          </a:p>
          <a:p>
            <a:r>
              <a:rPr lang="en-US" dirty="0" smtClean="0"/>
              <a:t>Chemical, Biological, Radiological and Nuclear Mitigation Procedures and plans were also considered</a:t>
            </a: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p:txBody>
          <a:bodyPr>
            <a:normAutofit/>
          </a:bodyPr>
          <a:lstStyle/>
          <a:p>
            <a:r>
              <a:rPr lang="en-US" dirty="0" smtClean="0">
                <a:solidFill>
                  <a:srgbClr val="00B050"/>
                </a:solidFill>
              </a:rPr>
              <a:t>multi-level</a:t>
            </a:r>
            <a:r>
              <a:rPr lang="en-US" dirty="0" smtClean="0"/>
              <a:t> and area </a:t>
            </a:r>
            <a:r>
              <a:rPr lang="en-US" dirty="0"/>
              <a:t>coverage to leave no gaps in nuclear and radiological </a:t>
            </a:r>
            <a:r>
              <a:rPr lang="en-US" dirty="0" smtClean="0"/>
              <a:t>security was adopted</a:t>
            </a:r>
          </a:p>
          <a:p>
            <a:r>
              <a:rPr lang="en-US" dirty="0">
                <a:solidFill>
                  <a:srgbClr val="00B050"/>
                </a:solidFill>
              </a:rPr>
              <a:t>full-scale</a:t>
            </a:r>
            <a:r>
              <a:rPr lang="en-US" dirty="0"/>
              <a:t> approach to nuclear and radiological security was </a:t>
            </a:r>
            <a:r>
              <a:rPr lang="en-US" dirty="0" smtClean="0"/>
              <a:t>implemented</a:t>
            </a: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495800" y="612648"/>
            <a:ext cx="20878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sz="2400" dirty="0" smtClean="0"/>
              <a:t>INSSP Meeting</a:t>
            </a:r>
          </a:p>
          <a:p>
            <a:endParaRPr lang="en-US" dirty="0"/>
          </a:p>
        </p:txBody>
      </p:sp>
      <p:pic>
        <p:nvPicPr>
          <p:cNvPr id="6" name="Picture 2"/>
          <p:cNvPicPr>
            <a:picLocks noGrp="1" noChangeAspect="1" noChangeArrowheads="1"/>
          </p:cNvPicPr>
          <p:nvPr>
            <p:ph type="pic" idx="1"/>
          </p:nvPr>
        </p:nvPicPr>
        <p:blipFill>
          <a:blip r:embed="rId2">
            <a:lum contrast="10000"/>
          </a:blip>
          <a:srcRect l="15513" r="15513"/>
          <a:stretch>
            <a:fillRect/>
          </a:stretch>
        </p:blipFill>
        <p:spPr bwMode="auto">
          <a:xfrm>
            <a:off x="403670" y="1142999"/>
            <a:ext cx="5539929" cy="55399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pPr algn="ctr"/>
            <a:r>
              <a:rPr lang="en-US" dirty="0" smtClean="0"/>
              <a:t>INSSP Meeting Recommendations</a:t>
            </a:r>
            <a:endParaRPr lang="en-US" dirty="0"/>
          </a:p>
        </p:txBody>
      </p:sp>
      <p:pic>
        <p:nvPicPr>
          <p:cNvPr id="2051" name="Picture 3"/>
          <p:cNvPicPr>
            <a:picLocks noGrp="1" noChangeAspect="1" noChangeArrowheads="1"/>
          </p:cNvPicPr>
          <p:nvPr>
            <p:ph idx="1"/>
          </p:nvPr>
        </p:nvPicPr>
        <p:blipFill>
          <a:blip r:embed="rId2"/>
          <a:srcRect/>
          <a:stretch>
            <a:fillRect/>
          </a:stretch>
        </p:blipFill>
        <p:spPr bwMode="auto">
          <a:xfrm>
            <a:off x="228600" y="1752600"/>
            <a:ext cx="8667326" cy="2209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28600" y="4119327"/>
            <a:ext cx="8686800" cy="26888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stakeholder</a:t>
            </a:r>
            <a:endParaRPr lang="en-US" dirty="0"/>
          </a:p>
        </p:txBody>
      </p:sp>
      <p:pic>
        <p:nvPicPr>
          <p:cNvPr id="11" name="Content Placeholder 10" descr="stby.jpg"/>
          <p:cNvPicPr>
            <a:picLocks noGrp="1" noChangeAspect="1"/>
          </p:cNvPicPr>
          <p:nvPr>
            <p:ph sz="half" idx="1"/>
          </p:nvPr>
        </p:nvPicPr>
        <p:blipFill>
          <a:blip r:embed="rId2" cstate="print"/>
          <a:stretch>
            <a:fillRect/>
          </a:stretch>
        </p:blipFill>
        <p:spPr>
          <a:xfrm>
            <a:off x="762000" y="2667000"/>
            <a:ext cx="4038600" cy="1882188"/>
          </a:xfrm>
        </p:spPr>
      </p:pic>
      <p:pic>
        <p:nvPicPr>
          <p:cNvPr id="13" name="Content Placeholder 12" descr="muhoozi.jpg"/>
          <p:cNvPicPr>
            <a:picLocks noGrp="1" noChangeAspect="1"/>
          </p:cNvPicPr>
          <p:nvPr>
            <p:ph sz="half" idx="2"/>
          </p:nvPr>
        </p:nvPicPr>
        <p:blipFill>
          <a:blip r:embed="rId3"/>
          <a:stretch>
            <a:fillRect/>
          </a:stretch>
        </p:blipFill>
        <p:spPr>
          <a:xfrm>
            <a:off x="4800600" y="1752600"/>
            <a:ext cx="3352800" cy="2226469"/>
          </a:xfrm>
        </p:spPr>
      </p:pic>
      <p:pic>
        <p:nvPicPr>
          <p:cNvPr id="14" name="Picture 13" descr="article-298d1079-30b9-4041-a9ac-e9c7f5ba4136-6VJ6Y2ELsHSK2-348_634x404.jpg"/>
          <p:cNvPicPr>
            <a:picLocks noChangeAspect="1"/>
          </p:cNvPicPr>
          <p:nvPr/>
        </p:nvPicPr>
        <p:blipFill>
          <a:blip r:embed="rId4"/>
          <a:stretch>
            <a:fillRect/>
          </a:stretch>
        </p:blipFill>
        <p:spPr>
          <a:xfrm>
            <a:off x="4800600" y="4038600"/>
            <a:ext cx="4102100" cy="26139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Preparation level one: Search and Secure Project</a:t>
            </a:r>
            <a:endParaRPr lang="en-US" dirty="0"/>
          </a:p>
        </p:txBody>
      </p:sp>
      <p:sp>
        <p:nvSpPr>
          <p:cNvPr id="3" name="Content Placeholder 2"/>
          <p:cNvSpPr>
            <a:spLocks noGrp="1"/>
          </p:cNvSpPr>
          <p:nvPr>
            <p:ph idx="1"/>
          </p:nvPr>
        </p:nvSpPr>
        <p:spPr/>
        <p:txBody>
          <a:bodyPr>
            <a:normAutofit fontScale="92500" lnSpcReduction="20000"/>
          </a:bodyPr>
          <a:lstStyle/>
          <a:p>
            <a:pPr lvl="1"/>
            <a:r>
              <a:rPr lang="en-US" i="1" dirty="0" smtClean="0">
                <a:latin typeface="Cambria" pitchFamily="18" charset="0"/>
              </a:rPr>
              <a:t>physical </a:t>
            </a:r>
            <a:r>
              <a:rPr lang="en-US" i="1" dirty="0">
                <a:latin typeface="Cambria" pitchFamily="18" charset="0"/>
              </a:rPr>
              <a:t>protection of nuclear and radiological </a:t>
            </a:r>
            <a:r>
              <a:rPr lang="en-US" i="1" dirty="0" smtClean="0">
                <a:latin typeface="Cambria" pitchFamily="18" charset="0"/>
              </a:rPr>
              <a:t>materials and facilities </a:t>
            </a:r>
            <a:r>
              <a:rPr lang="en-US" i="1" dirty="0">
                <a:latin typeface="Cambria" pitchFamily="18" charset="0"/>
              </a:rPr>
              <a:t>in order to prevent the theft or sabotage of radioactive materials, already been used or </a:t>
            </a:r>
            <a:r>
              <a:rPr lang="en-US" i="1" dirty="0" smtClean="0">
                <a:latin typeface="Cambria" pitchFamily="18" charset="0"/>
              </a:rPr>
              <a:t>stored</a:t>
            </a:r>
          </a:p>
          <a:p>
            <a:r>
              <a:rPr lang="en-US" dirty="0" smtClean="0"/>
              <a:t>Search and secure project, coordinated by AEC with USDoE:</a:t>
            </a:r>
          </a:p>
          <a:p>
            <a:r>
              <a:rPr lang="en-US" dirty="0" smtClean="0"/>
              <a:t>started in 2010 aiming in the collection of unused radioactive sources in the country</a:t>
            </a:r>
          </a:p>
          <a:p>
            <a:r>
              <a:rPr lang="en-US" dirty="0" smtClean="0"/>
              <a:t>training on Search &amp; Secure of Orphan sources in Uganda at Amber House from 18/2/2015 to 19/2/2015. The objective of the training was to prepare technical officers to locate, identify, package, transport, and secure orphan radioactive sources. </a:t>
            </a: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Preparation Level one: Inventorization Project</a:t>
            </a:r>
            <a:endParaRPr lang="en-US" dirty="0"/>
          </a:p>
        </p:txBody>
      </p:sp>
      <p:sp>
        <p:nvSpPr>
          <p:cNvPr id="3" name="Content Placeholder 2"/>
          <p:cNvSpPr>
            <a:spLocks noGrp="1"/>
          </p:cNvSpPr>
          <p:nvPr>
            <p:ph idx="1"/>
          </p:nvPr>
        </p:nvSpPr>
        <p:spPr/>
        <p:txBody>
          <a:bodyPr>
            <a:normAutofit/>
          </a:bodyPr>
          <a:lstStyle/>
          <a:p>
            <a:pPr lvl="1"/>
            <a:r>
              <a:rPr lang="en-US" dirty="0" smtClean="0"/>
              <a:t>on 7/5/2015 United States Nuclear Regulatory Commission (USNRC)-Radiation Sources Regulatory Partnership (RSRP) to reviewed the</a:t>
            </a:r>
            <a:br>
              <a:rPr lang="en-US" dirty="0" smtClean="0"/>
            </a:br>
            <a:r>
              <a:rPr lang="en-US" dirty="0" smtClean="0"/>
              <a:t>Inventorization project and assess the progress of the registration of radiation sources in Uganda.</a:t>
            </a:r>
          </a:p>
          <a:p>
            <a:pPr lvl="1"/>
            <a:r>
              <a:rPr lang="en-US" dirty="0" smtClean="0"/>
              <a:t>The Uganda Radioactive Materials Database was established, Updated- Software and platform provided by USNRC</a:t>
            </a:r>
            <a:br>
              <a:rPr lang="en-US" dirty="0" smtClean="0"/>
            </a:b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419600" y="612648"/>
            <a:ext cx="2164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ganda-in-Africa-map.jpg"/>
          <p:cNvPicPr>
            <a:picLocks noChangeAspect="1"/>
          </p:cNvPicPr>
          <p:nvPr/>
        </p:nvPicPr>
        <p:blipFill>
          <a:blip r:embed="rId2"/>
          <a:stretch>
            <a:fillRect/>
          </a:stretch>
        </p:blipFill>
        <p:spPr>
          <a:xfrm>
            <a:off x="304800" y="1905000"/>
            <a:ext cx="3048000" cy="2171700"/>
          </a:xfrm>
          <a:prstGeom prst="rect">
            <a:avLst/>
          </a:prstGeom>
        </p:spPr>
      </p:pic>
      <p:sp>
        <p:nvSpPr>
          <p:cNvPr id="2" name="Title 1"/>
          <p:cNvSpPr>
            <a:spLocks noGrp="1"/>
          </p:cNvSpPr>
          <p:nvPr>
            <p:ph type="title"/>
          </p:nvPr>
        </p:nvSpPr>
        <p:spPr/>
        <p:txBody>
          <a:bodyPr/>
          <a:lstStyle/>
          <a:p>
            <a:r>
              <a:rPr lang="en-US" dirty="0" smtClean="0"/>
              <a:t>Brief of Uganda</a:t>
            </a:r>
            <a:endParaRPr lang="en-US" dirty="0"/>
          </a:p>
        </p:txBody>
      </p:sp>
      <p:pic>
        <p:nvPicPr>
          <p:cNvPr id="1026" name="Picture 2"/>
          <p:cNvPicPr>
            <a:picLocks noChangeAspect="1" noChangeArrowheads="1"/>
          </p:cNvPicPr>
          <p:nvPr/>
        </p:nvPicPr>
        <p:blipFill>
          <a:blip r:embed="rId3"/>
          <a:srcRect/>
          <a:stretch>
            <a:fillRect/>
          </a:stretch>
        </p:blipFill>
        <p:spPr bwMode="auto">
          <a:xfrm>
            <a:off x="4038600" y="1600200"/>
            <a:ext cx="5105400" cy="5086350"/>
          </a:xfrm>
          <a:prstGeom prst="rect">
            <a:avLst/>
          </a:prstGeom>
          <a:noFill/>
          <a:ln w="9525">
            <a:noFill/>
            <a:miter lim="800000"/>
            <a:headEnd/>
            <a:tailEnd/>
          </a:ln>
          <a:effectLst/>
        </p:spPr>
      </p:pic>
      <p:pic>
        <p:nvPicPr>
          <p:cNvPr id="4" name="Picture 3" descr="800px-Flag_of_Uganda.svg.png"/>
          <p:cNvPicPr>
            <a:picLocks noChangeAspect="1"/>
          </p:cNvPicPr>
          <p:nvPr/>
        </p:nvPicPr>
        <p:blipFill>
          <a:blip r:embed="rId4"/>
          <a:stretch>
            <a:fillRect/>
          </a:stretch>
        </p:blipFill>
        <p:spPr>
          <a:xfrm>
            <a:off x="5410200" y="533400"/>
            <a:ext cx="3733800" cy="1905000"/>
          </a:xfrm>
          <a:prstGeom prst="rect">
            <a:avLst/>
          </a:prstGeom>
        </p:spPr>
      </p:pic>
      <p:sp>
        <p:nvSpPr>
          <p:cNvPr id="7" name="TextBox 6"/>
          <p:cNvSpPr txBox="1"/>
          <p:nvPr/>
        </p:nvSpPr>
        <p:spPr>
          <a:xfrm>
            <a:off x="381000" y="4495800"/>
            <a:ext cx="4419600" cy="2031325"/>
          </a:xfrm>
          <a:prstGeom prst="rect">
            <a:avLst/>
          </a:prstGeom>
          <a:noFill/>
        </p:spPr>
        <p:txBody>
          <a:bodyPr wrap="square" rtlCol="0">
            <a:spAutoFit/>
          </a:bodyPr>
          <a:lstStyle/>
          <a:p>
            <a:r>
              <a:rPr lang="en-US" dirty="0" smtClean="0"/>
              <a:t>Uganda is a landlocked country in East Africa</a:t>
            </a:r>
          </a:p>
          <a:p>
            <a:r>
              <a:rPr lang="en-US" b="1" dirty="0" smtClean="0"/>
              <a:t>Capital: </a:t>
            </a:r>
            <a:r>
              <a:rPr lang="en-US" dirty="0" smtClean="0"/>
              <a:t>Kampala</a:t>
            </a:r>
          </a:p>
          <a:p>
            <a:r>
              <a:rPr lang="en-US" b="1" dirty="0" smtClean="0"/>
              <a:t>President: </a:t>
            </a:r>
            <a:r>
              <a:rPr lang="en-US" dirty="0" err="1" smtClean="0"/>
              <a:t>Yoweri</a:t>
            </a:r>
            <a:r>
              <a:rPr lang="en-US" dirty="0" smtClean="0"/>
              <a:t> K. </a:t>
            </a:r>
            <a:r>
              <a:rPr lang="en-US" dirty="0" err="1" smtClean="0"/>
              <a:t>Museveni</a:t>
            </a:r>
            <a:endParaRPr lang="en-US" dirty="0" smtClean="0"/>
          </a:p>
          <a:p>
            <a:r>
              <a:rPr lang="en-US" b="1" dirty="0" smtClean="0"/>
              <a:t>Currency: </a:t>
            </a:r>
            <a:r>
              <a:rPr lang="en-US" dirty="0" smtClean="0"/>
              <a:t>Ugandan shilling</a:t>
            </a:r>
          </a:p>
          <a:p>
            <a:r>
              <a:rPr lang="en-US" b="1" dirty="0" smtClean="0"/>
              <a:t>Population: </a:t>
            </a:r>
            <a:r>
              <a:rPr lang="en-US" dirty="0" smtClean="0"/>
              <a:t>42.86 million (2017) World Bank</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295400"/>
          </a:xfrm>
        </p:spPr>
        <p:txBody>
          <a:bodyPr>
            <a:noAutofit/>
          </a:bodyPr>
          <a:lstStyle/>
          <a:p>
            <a:r>
              <a:rPr lang="en-US" sz="3200" dirty="0" smtClean="0"/>
              <a:t>Commonly regulated practices in Uganda-Preparation Level one: Search and Secure Project</a:t>
            </a:r>
            <a:endParaRPr lang="en-US" sz="3200"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2"/>
          </p:nvPr>
        </p:nvSpPr>
        <p:spPr>
          <a:xfrm>
            <a:off x="4495800" y="612648"/>
            <a:ext cx="2087880" cy="457200"/>
          </a:xfrm>
        </p:spPr>
        <p:txBody>
          <a:bodyPr/>
          <a:lstStyle/>
          <a:p>
            <a:r>
              <a:rPr lang="en-US" dirty="0" smtClean="0"/>
              <a:t>OPCW workshop on chemical emergency planning and response during major events in Doha, Qatar from 11 to 13 December 2018</a:t>
            </a:r>
            <a:endParaRPr lang="en-US" dirty="0"/>
          </a:p>
        </p:txBody>
      </p:sp>
      <p:pic>
        <p:nvPicPr>
          <p:cNvPr id="3076" name="Picture 4"/>
          <p:cNvPicPr>
            <a:picLocks noGrp="1" noChangeAspect="1" noChangeArrowheads="1"/>
          </p:cNvPicPr>
          <p:nvPr>
            <p:ph sz="quarter" idx="2"/>
          </p:nvPr>
        </p:nvPicPr>
        <p:blipFill>
          <a:blip r:embed="rId2"/>
          <a:srcRect/>
          <a:stretch>
            <a:fillRect/>
          </a:stretch>
        </p:blipFill>
        <p:spPr bwMode="auto">
          <a:xfrm>
            <a:off x="457972" y="2590800"/>
            <a:ext cx="4266428" cy="3505200"/>
          </a:xfrm>
          <a:prstGeom prst="rect">
            <a:avLst/>
          </a:prstGeom>
          <a:noFill/>
          <a:ln w="9525">
            <a:noFill/>
            <a:miter lim="800000"/>
            <a:headEnd/>
            <a:tailEnd/>
          </a:ln>
          <a:effectLst/>
        </p:spPr>
      </p:pic>
      <p:pic>
        <p:nvPicPr>
          <p:cNvPr id="3077" name="Picture 5"/>
          <p:cNvPicPr>
            <a:picLocks noGrp="1" noChangeAspect="1" noChangeArrowheads="1"/>
          </p:cNvPicPr>
          <p:nvPr>
            <p:ph sz="quarter" idx="4"/>
          </p:nvPr>
        </p:nvPicPr>
        <p:blipFill>
          <a:blip r:embed="rId3"/>
          <a:srcRect/>
          <a:stretch>
            <a:fillRect/>
          </a:stretch>
        </p:blipFill>
        <p:spPr bwMode="auto">
          <a:xfrm>
            <a:off x="4886325" y="2590800"/>
            <a:ext cx="3952875" cy="3494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424456"/>
                </a:solidFill>
              </a:rPr>
              <a:t>Commonly regulated practices in Uganda-Preparation Level one: Search and Secure Project</a:t>
            </a: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2"/>
          </p:nvPr>
        </p:nvSpPr>
        <p:spPr>
          <a:xfrm>
            <a:off x="4419600" y="612648"/>
            <a:ext cx="2164080" cy="457200"/>
          </a:xfrm>
        </p:spPr>
        <p:txBody>
          <a:bodyPr/>
          <a:lstStyle/>
          <a:p>
            <a:r>
              <a:rPr lang="en-US" dirty="0" smtClean="0"/>
              <a:t>OPCW workshop on chemical emergency planning and response during major events in Doha, Qatar from 11 to 13 December 2018</a:t>
            </a:r>
            <a:endParaRPr lang="en-US" dirty="0"/>
          </a:p>
        </p:txBody>
      </p:sp>
      <p:pic>
        <p:nvPicPr>
          <p:cNvPr id="4098" name="Picture 2"/>
          <p:cNvPicPr>
            <a:picLocks noGrp="1" noChangeAspect="1" noChangeArrowheads="1"/>
          </p:cNvPicPr>
          <p:nvPr>
            <p:ph sz="quarter" idx="2"/>
          </p:nvPr>
        </p:nvPicPr>
        <p:blipFill>
          <a:blip r:embed="rId2"/>
          <a:srcRect/>
          <a:stretch>
            <a:fillRect/>
          </a:stretch>
        </p:blipFill>
        <p:spPr bwMode="auto">
          <a:xfrm>
            <a:off x="228600" y="2286000"/>
            <a:ext cx="4495801" cy="2514601"/>
          </a:xfrm>
          <a:prstGeom prst="rect">
            <a:avLst/>
          </a:prstGeom>
          <a:noFill/>
          <a:ln w="9525">
            <a:noFill/>
            <a:miter lim="800000"/>
            <a:headEnd/>
            <a:tailEnd/>
          </a:ln>
          <a:effectLst/>
        </p:spPr>
      </p:pic>
      <p:pic>
        <p:nvPicPr>
          <p:cNvPr id="4099" name="Picture 3"/>
          <p:cNvPicPr>
            <a:picLocks noGrp="1" noChangeAspect="1" noChangeArrowheads="1"/>
          </p:cNvPicPr>
          <p:nvPr>
            <p:ph sz="quarter" idx="4"/>
          </p:nvPr>
        </p:nvPicPr>
        <p:blipFill>
          <a:blip r:embed="rId3"/>
          <a:srcRect/>
          <a:stretch>
            <a:fillRect/>
          </a:stretch>
        </p:blipFill>
        <p:spPr bwMode="auto">
          <a:xfrm>
            <a:off x="4724400" y="2286000"/>
            <a:ext cx="4267200" cy="2514600"/>
          </a:xfrm>
          <a:prstGeom prst="rect">
            <a:avLst/>
          </a:prstGeom>
          <a:noFill/>
          <a:ln w="9525">
            <a:noFill/>
            <a:miter lim="800000"/>
            <a:headEnd/>
            <a:tailEnd/>
          </a:ln>
          <a:effectLst/>
        </p:spPr>
      </p:pic>
      <p:sp>
        <p:nvSpPr>
          <p:cNvPr id="12" name="Rectangle 11"/>
          <p:cNvSpPr/>
          <p:nvPr/>
        </p:nvSpPr>
        <p:spPr>
          <a:xfrm>
            <a:off x="457200" y="5029200"/>
            <a:ext cx="8458200" cy="1200329"/>
          </a:xfrm>
          <a:prstGeom prst="rect">
            <a:avLst/>
          </a:prstGeom>
        </p:spPr>
        <p:txBody>
          <a:bodyPr wrap="square">
            <a:spAutoFit/>
          </a:bodyPr>
          <a:lstStyle/>
          <a:p>
            <a:r>
              <a:rPr lang="en-US" dirty="0" smtClean="0"/>
              <a:t>High activity sources especially radiotherapy </a:t>
            </a:r>
            <a:r>
              <a:rPr lang="en-US" dirty="0"/>
              <a:t>sources (Co-60 and Cs- 137) </a:t>
            </a:r>
            <a:r>
              <a:rPr lang="en-US" dirty="0" smtClean="0"/>
              <a:t>have </a:t>
            </a:r>
            <a:r>
              <a:rPr lang="en-US" dirty="0"/>
              <a:t>been collected and </a:t>
            </a:r>
            <a:r>
              <a:rPr lang="en-US" dirty="0" smtClean="0"/>
              <a:t>stored. </a:t>
            </a:r>
            <a:r>
              <a:rPr lang="en-US" dirty="0"/>
              <a:t>In the same framework, the national waste management facility </a:t>
            </a:r>
            <a:r>
              <a:rPr lang="en-US" dirty="0" smtClean="0"/>
              <a:t> at Mpoma, Central Uganda is being constructed with  significant upgrades.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839200" cy="1069848"/>
          </a:xfrm>
        </p:spPr>
        <p:txBody>
          <a:bodyPr>
            <a:normAutofit fontScale="90000"/>
          </a:bodyPr>
          <a:lstStyle/>
          <a:p>
            <a:r>
              <a:rPr lang="en-US" dirty="0" smtClean="0"/>
              <a:t>Preparation level one: US-DOE Radiological Threat Reduction programme</a:t>
            </a: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2"/>
          </p:nvPr>
        </p:nvSpPr>
        <p:spPr>
          <a:xfrm>
            <a:off x="4800600" y="612648"/>
            <a:ext cx="1783080" cy="457200"/>
          </a:xfrm>
        </p:spPr>
        <p:txBody>
          <a:bodyPr/>
          <a:lstStyle/>
          <a:p>
            <a:r>
              <a:rPr lang="en-US" dirty="0" smtClean="0"/>
              <a:t>OPCW workshop on chemical emergency planning and response during major events in Doha, Qatar from 11 to 13 December 2018</a:t>
            </a:r>
            <a:endParaRPr lang="en-US" dirty="0"/>
          </a:p>
        </p:txBody>
      </p:sp>
      <p:sp>
        <p:nvSpPr>
          <p:cNvPr id="11" name="Content Placeholder 10"/>
          <p:cNvSpPr>
            <a:spLocks noGrp="1"/>
          </p:cNvSpPr>
          <p:nvPr>
            <p:ph sz="quarter" idx="4"/>
          </p:nvPr>
        </p:nvSpPr>
        <p:spPr>
          <a:xfrm>
            <a:off x="381000" y="2590801"/>
            <a:ext cx="8379079" cy="4003918"/>
          </a:xfrm>
        </p:spPr>
        <p:txBody>
          <a:bodyPr>
            <a:normAutofit/>
          </a:bodyPr>
          <a:lstStyle/>
          <a:p>
            <a:r>
              <a:rPr lang="en-US" sz="2400" dirty="0" smtClean="0"/>
              <a:t>Under the, the physical protection of radiological materials in Uganda was enhanced. In particular, the physical protection systems of radiological installations in 02 hospitals (Mulago and Lacor Referral Hospitals) housing the old depleted and new Co-60 sources were strengthened.</a:t>
            </a:r>
          </a:p>
          <a:p>
            <a:pPr lvl="1"/>
            <a:r>
              <a:rPr lang="en-US" sz="2400" dirty="0" smtClean="0"/>
              <a:t>Construction of a new depleted source storage facility with perimeter detection system, the installation of new CCTV system, new main and backup lighting schemes and a new security control room</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991600" cy="1066800"/>
          </a:xfrm>
        </p:spPr>
        <p:txBody>
          <a:bodyPr>
            <a:normAutofit fontScale="90000"/>
          </a:bodyPr>
          <a:lstStyle/>
          <a:p>
            <a:r>
              <a:rPr lang="en-US" sz="3300" dirty="0" smtClean="0"/>
              <a:t>Preparation Level Two-prevention: illiciting trafficking of radioactive materials.</a:t>
            </a:r>
            <a:endParaRPr lang="en-US" dirty="0"/>
          </a:p>
        </p:txBody>
      </p:sp>
      <p:sp>
        <p:nvSpPr>
          <p:cNvPr id="3" name="Content Placeholder 2"/>
          <p:cNvSpPr>
            <a:spLocks noGrp="1"/>
          </p:cNvSpPr>
          <p:nvPr>
            <p:ph idx="1"/>
          </p:nvPr>
        </p:nvSpPr>
        <p:spPr/>
        <p:txBody>
          <a:bodyPr>
            <a:noAutofit/>
          </a:bodyPr>
          <a:lstStyle/>
          <a:p>
            <a:pPr lvl="1"/>
            <a:r>
              <a:rPr lang="en-US" sz="2000" dirty="0" smtClean="0"/>
              <a:t>AEC in collaboration with the IAEA and the Uganda Revenue Authority Customs Office, Conducted a national Training for Customs officials </a:t>
            </a:r>
          </a:p>
          <a:p>
            <a:r>
              <a:rPr lang="en-US" sz="2000" dirty="0" smtClean="0"/>
              <a:t>New  technology was applied at borders to detect illicit trafficking of radioactive/nuclear materials. </a:t>
            </a:r>
          </a:p>
          <a:p>
            <a:pPr lvl="1"/>
            <a:r>
              <a:rPr lang="en-US" sz="2000" dirty="0" smtClean="0"/>
              <a:t>1 portal monitor at Busia Boarder and 31 pieces of handheld equipment were provided in 2 cargo and passengers entry points of the country, </a:t>
            </a:r>
          </a:p>
          <a:p>
            <a:pPr lvl="1"/>
            <a:r>
              <a:rPr lang="en-US" sz="2000" dirty="0" smtClean="0"/>
              <a:t>The fixed systems back scatter detectors. </a:t>
            </a:r>
          </a:p>
          <a:p>
            <a:pPr lvl="1"/>
            <a:r>
              <a:rPr lang="en-US" sz="2000" dirty="0" smtClean="0"/>
              <a:t>hand held equipment used for the secondary control </a:t>
            </a:r>
          </a:p>
          <a:p>
            <a:pPr lvl="1"/>
            <a:r>
              <a:rPr lang="en-US" sz="2000" dirty="0" smtClean="0"/>
              <a:t>These sets of equipment are composed by radiation pagers indicating the presence of radiation, gamma detectors in order to determine the radioactive source location and intensity and spectrometers specifying additionally the radionuclide.</a:t>
            </a:r>
            <a:endParaRPr lang="en-US" sz="2000"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800600" y="612648"/>
            <a:ext cx="1783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t>Preparation Level Three: Goal- preventing the dispersion of radioactive materials into an shrine venue.</a:t>
            </a:r>
          </a:p>
          <a:p>
            <a:r>
              <a:rPr lang="en-US" dirty="0" smtClean="0"/>
              <a:t>radiation detection at the shrines was performed prior and during the Popes Francis Visit</a:t>
            </a:r>
          </a:p>
          <a:p>
            <a:pPr lvl="1"/>
            <a:r>
              <a:rPr lang="en-US" dirty="0" smtClean="0"/>
              <a:t>Radiation search to find hidden strong sources in the shrines, including the around the popes residence, had been performed  several days  prior, continuously and  also before starting the shrine tour, using specialized equipment (large volume </a:t>
            </a:r>
            <a:r>
              <a:rPr lang="en-US" dirty="0" err="1" smtClean="0"/>
              <a:t>NaI</a:t>
            </a:r>
            <a:r>
              <a:rPr lang="en-US" dirty="0" smtClean="0"/>
              <a:t> portable spectrometer, plastic scintillation detectors, radioisotope identification devices, radiation pager alarms).</a:t>
            </a:r>
          </a:p>
          <a:p>
            <a:pPr lvl="2"/>
            <a:r>
              <a:rPr lang="en-US" dirty="0" smtClean="0"/>
              <a:t>measurement results were used as background signals for the surveys followed during the tours</a:t>
            </a:r>
            <a:br>
              <a:rPr lang="en-US" dirty="0" smtClean="0"/>
            </a:b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648200" y="612648"/>
            <a:ext cx="19354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key stakeholders</a:t>
            </a:r>
            <a:endParaRPr lang="en-US" dirty="0"/>
          </a:p>
        </p:txBody>
      </p:sp>
      <p:pic>
        <p:nvPicPr>
          <p:cNvPr id="8" name="Picture 7" descr="NSMPE8.jpg"/>
          <p:cNvPicPr>
            <a:picLocks noChangeAspect="1"/>
          </p:cNvPicPr>
          <p:nvPr/>
        </p:nvPicPr>
        <p:blipFill>
          <a:blip r:embed="rId2"/>
          <a:stretch>
            <a:fillRect/>
          </a:stretch>
        </p:blipFill>
        <p:spPr>
          <a:xfrm>
            <a:off x="0" y="1295400"/>
            <a:ext cx="9144000" cy="5562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SMPE7.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MPE6.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MPE@n.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SMPE5.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Incidences</a:t>
            </a:r>
            <a:endParaRPr lang="en-US" dirty="0"/>
          </a:p>
        </p:txBody>
      </p:sp>
      <p:sp>
        <p:nvSpPr>
          <p:cNvPr id="3" name="Content Placeholder 2"/>
          <p:cNvSpPr>
            <a:spLocks noGrp="1"/>
          </p:cNvSpPr>
          <p:nvPr>
            <p:ph idx="1"/>
          </p:nvPr>
        </p:nvSpPr>
        <p:spPr/>
        <p:txBody>
          <a:bodyPr/>
          <a:lstStyle/>
          <a:p>
            <a:pPr>
              <a:buNone/>
            </a:pPr>
            <a:r>
              <a:rPr lang="en-US" b="1" dirty="0" smtClean="0"/>
              <a:t> 1990s</a:t>
            </a:r>
          </a:p>
          <a:p>
            <a:r>
              <a:rPr lang="en-US" dirty="0" smtClean="0"/>
              <a:t>Allied Democratic Front, a terrorist organization based in the Democratic Republic of the Congo</a:t>
            </a:r>
          </a:p>
          <a:p>
            <a:r>
              <a:rPr lang="en-US" dirty="0" smtClean="0"/>
              <a:t>bombs into taxis and public buildings</a:t>
            </a:r>
          </a:p>
          <a:p>
            <a:r>
              <a:rPr lang="en-US" dirty="0" smtClean="0"/>
              <a:t>50 people were killed and more than 160 were injured</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SMPE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a:xfrm>
            <a:off x="457200" y="2249424"/>
            <a:ext cx="8229600" cy="4608576"/>
          </a:xfrm>
        </p:spPr>
        <p:txBody>
          <a:bodyPr>
            <a:normAutofit fontScale="92500" lnSpcReduction="20000"/>
          </a:bodyPr>
          <a:lstStyle/>
          <a:p>
            <a:pPr lvl="0">
              <a:buClr>
                <a:srgbClr val="A04DA3"/>
              </a:buClr>
            </a:pPr>
            <a:r>
              <a:rPr lang="en-US" u="sng" dirty="0" smtClean="0">
                <a:solidFill>
                  <a:prstClr val="black"/>
                </a:solidFill>
              </a:rPr>
              <a:t>Preparation Level Three: Goal- preventing the dispersion of radioactive materials into an shrine venue.</a:t>
            </a:r>
          </a:p>
          <a:p>
            <a:pPr lvl="1"/>
            <a:r>
              <a:rPr lang="en-US" dirty="0" smtClean="0"/>
              <a:t>Radiation detection at the entry points of the shrines was performed continuously. </a:t>
            </a:r>
          </a:p>
          <a:p>
            <a:pPr lvl="2"/>
            <a:r>
              <a:rPr lang="en-US" dirty="0" smtClean="0"/>
              <a:t>placing permanently radiation pagers next to the metal detectors at the gates of the venues, </a:t>
            </a:r>
          </a:p>
          <a:p>
            <a:pPr lvl="2"/>
            <a:r>
              <a:rPr lang="en-US" dirty="0" smtClean="0"/>
              <a:t>providing radiation pagers or personal radiation detectors to the security officers. Several detectors and identification systems were used. </a:t>
            </a:r>
          </a:p>
          <a:p>
            <a:pPr lvl="2"/>
            <a:r>
              <a:rPr lang="en-US" dirty="0" smtClean="0"/>
              <a:t>Security officers were assisted by AEC scientific staff.</a:t>
            </a:r>
          </a:p>
          <a:p>
            <a:pPr lvl="2"/>
            <a:r>
              <a:rPr lang="en-US" dirty="0" smtClean="0"/>
              <a:t>innocent alarms that happened were by people who had undergone treatment-specific entry allowance issued to such persons.</a:t>
            </a: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800600" y="612648"/>
            <a:ext cx="1783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1676400"/>
            <a:ext cx="9003755" cy="48768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pe05+pix.jpg"/>
          <p:cNvPicPr>
            <a:picLocks noGrp="1" noChangeAspect="1"/>
          </p:cNvPicPr>
          <p:nvPr>
            <p:ph idx="1"/>
          </p:nvPr>
        </p:nvPicPr>
        <p:blipFill>
          <a:blip r:embed="rId2"/>
          <a:stretch>
            <a:fillRect/>
          </a:stretch>
        </p:blipFill>
        <p:spPr>
          <a:xfrm>
            <a:off x="163254" y="1447800"/>
            <a:ext cx="8828346" cy="5257800"/>
          </a:xfrm>
        </p:spPr>
      </p:pic>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a:xfrm>
            <a:off x="457200" y="2249424"/>
            <a:ext cx="8229600" cy="4608576"/>
          </a:xfrm>
        </p:spPr>
        <p:txBody>
          <a:bodyPr>
            <a:normAutofit fontScale="77500" lnSpcReduction="20000"/>
          </a:bodyPr>
          <a:lstStyle/>
          <a:p>
            <a:pPr>
              <a:buNone/>
            </a:pPr>
            <a:r>
              <a:rPr lang="en-US" sz="3100" u="sng" dirty="0" smtClean="0"/>
              <a:t>Preparation Level Four: Radiological Emergency Preparedness and Response</a:t>
            </a:r>
          </a:p>
          <a:p>
            <a:r>
              <a:rPr lang="en-US" dirty="0" smtClean="0"/>
              <a:t>AEC role: </a:t>
            </a:r>
          </a:p>
          <a:p>
            <a:pPr lvl="1"/>
            <a:r>
              <a:rPr lang="en-US" i="1" dirty="0" smtClean="0"/>
              <a:t>Developing and preparing a national emergency preparedness and response plan;</a:t>
            </a:r>
          </a:p>
          <a:p>
            <a:pPr lvl="1"/>
            <a:r>
              <a:rPr lang="en-US" i="1" dirty="0" smtClean="0"/>
              <a:t>ensuring that arrangements are in place for a timely, managed, controlled, coordinated and effective response at the scene and at the local, regional, national and international level, to any nuclear and radiological emergency; and</a:t>
            </a:r>
          </a:p>
          <a:p>
            <a:pPr lvl="1"/>
            <a:r>
              <a:rPr lang="en-US" i="1" dirty="0" smtClean="0"/>
              <a:t>preparing and periodically reviewing emergency preparedness,</a:t>
            </a:r>
            <a:br>
              <a:rPr lang="en-US" i="1" dirty="0" smtClean="0"/>
            </a:br>
            <a:r>
              <a:rPr lang="en-US" i="1" dirty="0" smtClean="0"/>
              <a:t>response action levels and intervention levels</a:t>
            </a:r>
          </a:p>
          <a:p>
            <a:r>
              <a:rPr lang="en-US" dirty="0" smtClean="0"/>
              <a:t>The Atomic Energy Council, through the Radiological Emergency Response Committee (RERC) is the point of contact for national preparedness and response to radiological safety and security related events.</a:t>
            </a: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724400" y="612648"/>
            <a:ext cx="18592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a:xfrm>
            <a:off x="228600" y="2249424"/>
            <a:ext cx="8686800" cy="4325112"/>
          </a:xfrm>
        </p:spPr>
        <p:txBody>
          <a:bodyPr>
            <a:normAutofit fontScale="92500"/>
          </a:bodyPr>
          <a:lstStyle/>
          <a:p>
            <a:pPr>
              <a:buNone/>
            </a:pPr>
            <a:r>
              <a:rPr lang="en-US" sz="2600" b="1" u="sng" dirty="0" smtClean="0"/>
              <a:t>Radiological Emergency Preparedness and Response.</a:t>
            </a:r>
          </a:p>
          <a:p>
            <a:r>
              <a:rPr lang="en-US" sz="2400" b="1" dirty="0" smtClean="0"/>
              <a:t>Radiological Emergency Response Committee (RERC)</a:t>
            </a:r>
          </a:p>
          <a:p>
            <a:pPr lvl="1"/>
            <a:r>
              <a:rPr lang="en-US" sz="2200" dirty="0" smtClean="0"/>
              <a:t>Section 57-62 of the Atomic Energy Act No. 24 of 2008, provides procedures for the establishment of National Radiological Emergency Response Committee (NRERC), its</a:t>
            </a:r>
            <a:br>
              <a:rPr lang="en-US" sz="2200" dirty="0" smtClean="0"/>
            </a:br>
            <a:r>
              <a:rPr lang="en-US" sz="2200" dirty="0" smtClean="0"/>
              <a:t>functions and the relevant stakeholders, responsibilities of the operators during Emergency situations and the general components of emergency response plans</a:t>
            </a:r>
          </a:p>
          <a:p>
            <a:pPr lvl="1"/>
            <a:r>
              <a:rPr lang="en-US" sz="2400" dirty="0" smtClean="0"/>
              <a:t>Under the IAEA Project RAF/9047: “Strengthening and</a:t>
            </a:r>
            <a:br>
              <a:rPr lang="en-US" sz="2400" dirty="0" smtClean="0"/>
            </a:br>
            <a:r>
              <a:rPr lang="en-US" sz="2400" dirty="0" smtClean="0"/>
              <a:t>Harmonizing National Capabilities for Response to Radiation Emergencies in the Member States”.</a:t>
            </a:r>
            <a:endParaRPr lang="en-US" sz="2200" b="1" u="sng"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800600" y="612648"/>
            <a:ext cx="1783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p:txBody>
          <a:bodyPr>
            <a:normAutofit fontScale="92500"/>
          </a:bodyPr>
          <a:lstStyle/>
          <a:p>
            <a:pPr>
              <a:buNone/>
            </a:pPr>
            <a:r>
              <a:rPr lang="en-US" sz="2400" b="1" dirty="0" smtClean="0"/>
              <a:t>Radiological Emergency Response Committee (RERC)</a:t>
            </a:r>
            <a:r>
              <a:rPr lang="en-US" sz="2400" dirty="0" smtClean="0"/>
              <a:t/>
            </a:r>
            <a:br>
              <a:rPr lang="en-US" sz="2400" dirty="0" smtClean="0"/>
            </a:br>
            <a:endParaRPr lang="en-US" sz="2400" dirty="0" smtClean="0"/>
          </a:p>
          <a:p>
            <a:r>
              <a:rPr lang="en-US" sz="2400" b="1" dirty="0" smtClean="0"/>
              <a:t>Composition:</a:t>
            </a:r>
          </a:p>
          <a:p>
            <a:pPr lvl="1"/>
            <a:r>
              <a:rPr lang="en-US" sz="2200" dirty="0" smtClean="0"/>
              <a:t>The CEO –</a:t>
            </a:r>
            <a:r>
              <a:rPr lang="en-US" sz="2100" dirty="0" smtClean="0"/>
              <a:t>AEC</a:t>
            </a:r>
            <a:r>
              <a:rPr lang="en-US" sz="2200" dirty="0" smtClean="0"/>
              <a:t> and a representative from each of the following : </a:t>
            </a:r>
          </a:p>
          <a:p>
            <a:pPr lvl="1"/>
            <a:r>
              <a:rPr lang="en-US" sz="2200" dirty="0" smtClean="0"/>
              <a:t>The Ministry responsible for Health, </a:t>
            </a:r>
          </a:p>
          <a:p>
            <a:pPr lvl="1"/>
            <a:r>
              <a:rPr lang="en-US" sz="2200" dirty="0" smtClean="0"/>
              <a:t>Ministry responsible for Information, </a:t>
            </a:r>
          </a:p>
          <a:p>
            <a:pPr lvl="1"/>
            <a:r>
              <a:rPr lang="en-US" sz="2200" dirty="0" smtClean="0"/>
              <a:t>Ministry responsible for Disaster Preparedness, </a:t>
            </a:r>
          </a:p>
          <a:p>
            <a:pPr lvl="1"/>
            <a:r>
              <a:rPr lang="en-US" sz="2200" dirty="0" smtClean="0"/>
              <a:t>National Environment Management Authority; </a:t>
            </a:r>
          </a:p>
          <a:p>
            <a:pPr lvl="1"/>
            <a:r>
              <a:rPr lang="en-US" sz="2200" dirty="0" smtClean="0"/>
              <a:t>Uganda People’s Defence Forces; </a:t>
            </a:r>
          </a:p>
          <a:p>
            <a:pPr lvl="1"/>
            <a:r>
              <a:rPr lang="en-US" sz="2200" dirty="0" smtClean="0"/>
              <a:t>Uganda Police Force; </a:t>
            </a:r>
          </a:p>
          <a:p>
            <a:pPr lvl="1"/>
            <a:r>
              <a:rPr lang="en-US" sz="2200" dirty="0" smtClean="0"/>
              <a:t>The Uganda Prisons Service and;</a:t>
            </a:r>
          </a:p>
          <a:p>
            <a:pPr lvl="1"/>
            <a:r>
              <a:rPr lang="en-US" sz="2200" dirty="0" smtClean="0"/>
              <a:t>the International Committee of the Red Cross.</a:t>
            </a:r>
            <a:endParaRPr lang="en-US" sz="2400" b="1" u="sng"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800600" y="612648"/>
            <a:ext cx="1783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p:txBody>
          <a:bodyPr>
            <a:normAutofit fontScale="92500" lnSpcReduction="10000"/>
          </a:bodyPr>
          <a:lstStyle/>
          <a:p>
            <a:r>
              <a:rPr lang="en-US" sz="2400" b="1" dirty="0" smtClean="0"/>
              <a:t>Activities</a:t>
            </a:r>
          </a:p>
          <a:p>
            <a:pPr lvl="1"/>
            <a:r>
              <a:rPr lang="en-US" sz="2200" dirty="0" smtClean="0"/>
              <a:t>Continued with Radiological Emergency Preparedness and Response program;</a:t>
            </a:r>
          </a:p>
          <a:p>
            <a:pPr lvl="1"/>
            <a:r>
              <a:rPr lang="en-US" sz="2200" dirty="0" smtClean="0"/>
              <a:t>Developed Radiological Emergency Preparedness and Response program</a:t>
            </a:r>
          </a:p>
          <a:p>
            <a:pPr lvl="1"/>
            <a:r>
              <a:rPr lang="en-US" sz="2200" dirty="0" smtClean="0"/>
              <a:t>Trained radiology/medical officers on clinical management of radiation injury</a:t>
            </a:r>
          </a:p>
          <a:p>
            <a:pPr lvl="1"/>
            <a:r>
              <a:rPr lang="en-US" sz="2200" dirty="0" smtClean="0"/>
              <a:t>Designate d a medical centre for the management of radiation injuries</a:t>
            </a:r>
          </a:p>
          <a:p>
            <a:pPr lvl="1"/>
            <a:r>
              <a:rPr lang="en-US" sz="2200" dirty="0" smtClean="0"/>
              <a:t>Designated an Radiological Emergency Mobile van</a:t>
            </a:r>
          </a:p>
          <a:p>
            <a:pPr lvl="1"/>
            <a:r>
              <a:rPr lang="en-US" sz="2200" dirty="0" smtClean="0"/>
              <a:t>Designated a centre and run Emergency Response Drills.</a:t>
            </a:r>
          </a:p>
          <a:p>
            <a:pPr lvl="1">
              <a:buNone/>
            </a:pPr>
            <a:r>
              <a:rPr lang="en-US" sz="2000" i="1" dirty="0" smtClean="0"/>
              <a:t>“Technical assistance was sought from the IAEA to help the committee draw a general National Action Plan and action plan for the pope Francis visit.”</a:t>
            </a:r>
            <a:endParaRPr lang="en-US" sz="2200"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800600" y="612648"/>
            <a:ext cx="1783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p:txBody>
          <a:bodyPr>
            <a:normAutofit lnSpcReduction="10000"/>
          </a:bodyPr>
          <a:lstStyle/>
          <a:p>
            <a:pPr lvl="1" algn="just">
              <a:buNone/>
            </a:pPr>
            <a:r>
              <a:rPr lang="en-US" sz="2400" dirty="0" smtClean="0"/>
              <a:t>scientists from IAEA visited AEC and provided advices and recommendation for the upgrade of its emergency response systems. Their activities included</a:t>
            </a:r>
          </a:p>
          <a:p>
            <a:pPr lvl="2"/>
            <a:r>
              <a:rPr lang="en-US" dirty="0" smtClean="0"/>
              <a:t>Infrastructure upgrading: Provision, collection, checking, calibration</a:t>
            </a:r>
          </a:p>
          <a:p>
            <a:pPr lvl="2"/>
            <a:r>
              <a:rPr lang="en-US" dirty="0" smtClean="0"/>
              <a:t>Classification of: -Measuring and detection systems </a:t>
            </a:r>
          </a:p>
          <a:p>
            <a:pPr lvl="2"/>
            <a:r>
              <a:rPr lang="en-US" dirty="0" smtClean="0"/>
              <a:t>Protective equipment. </a:t>
            </a:r>
          </a:p>
          <a:p>
            <a:pPr lvl="2"/>
            <a:r>
              <a:rPr lang="en-US" dirty="0" smtClean="0"/>
              <a:t>Independent communication system</a:t>
            </a:r>
          </a:p>
          <a:p>
            <a:pPr lvl="2"/>
            <a:r>
              <a:rPr lang="en-US" dirty="0" smtClean="0"/>
              <a:t>Documentation of all the procedures step by step, followed in case of an emergency.</a:t>
            </a:r>
          </a:p>
          <a:p>
            <a:pPr lvl="2"/>
            <a:r>
              <a:rPr lang="en-US" dirty="0" smtClean="0"/>
              <a:t>Training and exercises.</a:t>
            </a:r>
            <a:endParaRPr lang="en-US"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724400" y="612648"/>
            <a:ext cx="18592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6911015" y="632785"/>
            <a:ext cx="348623" cy="3197854"/>
          </a:xfrm>
        </p:spPr>
        <p:txBody>
          <a:bodyPr>
            <a:normAutofit fontScale="90000"/>
          </a:bodyPr>
          <a:lstStyle/>
          <a:p>
            <a:r>
              <a:rPr lang="en-US" dirty="0" smtClean="0"/>
              <a:t>IAEA Expert visit </a:t>
            </a:r>
            <a:endParaRPr lang="en-US" dirty="0"/>
          </a:p>
        </p:txBody>
      </p:sp>
      <p:pic>
        <p:nvPicPr>
          <p:cNvPr id="6" name="Content Placeholder 5" descr="necoc455.png"/>
          <p:cNvPicPr>
            <a:picLocks noGrp="1" noChangeAspect="1"/>
          </p:cNvPicPr>
          <p:nvPr>
            <p:ph type="pic" idx="1"/>
          </p:nvPr>
        </p:nvPicPr>
        <p:blipFill>
          <a:blip r:embed="rId2" cstate="print"/>
          <a:srcRect l="16667" r="16667"/>
          <a:stretch>
            <a:fillRect/>
          </a:stretch>
        </p:blipFill>
        <p:spPr>
          <a:xfrm>
            <a:off x="403670" y="1142999"/>
            <a:ext cx="5158929" cy="5158929"/>
          </a:xfrm>
        </p:spPr>
      </p:pic>
      <p:sp>
        <p:nvSpPr>
          <p:cNvPr id="7" name="Text Placeholder 6"/>
          <p:cNvSpPr>
            <a:spLocks noGrp="1"/>
          </p:cNvSpPr>
          <p:nvPr>
            <p:ph type="body" sz="half" idx="2"/>
          </p:nvPr>
        </p:nvSpPr>
        <p:spPr>
          <a:xfrm>
            <a:off x="5791200" y="2895600"/>
            <a:ext cx="2888043" cy="2895197"/>
          </a:xfrm>
        </p:spPr>
        <p:txBody>
          <a:bodyPr/>
          <a:lstStyle/>
          <a:p>
            <a:r>
              <a:rPr lang="en-US" b="1" dirty="0" smtClean="0"/>
              <a:t> The Uganda's National Emergency Coordination</a:t>
            </a:r>
            <a:r>
              <a:rPr lang="en-US" dirty="0" smtClean="0"/>
              <a:t> and Operations Centre (</a:t>
            </a:r>
            <a:r>
              <a:rPr lang="en-US" b="1" dirty="0" smtClean="0"/>
              <a:t>NECOC) mobile Unit</a:t>
            </a: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267200" y="612648"/>
            <a:ext cx="23164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800px-July_2010_Kampala_attacks.png"/>
          <p:cNvPicPr>
            <a:picLocks noChangeAspect="1"/>
          </p:cNvPicPr>
          <p:nvPr/>
        </p:nvPicPr>
        <p:blipFill>
          <a:blip r:embed="rId2"/>
          <a:stretch>
            <a:fillRect/>
          </a:stretch>
        </p:blipFill>
        <p:spPr>
          <a:xfrm>
            <a:off x="0" y="1524000"/>
            <a:ext cx="9144000" cy="5334000"/>
          </a:xfrm>
          <a:prstGeom prst="rect">
            <a:avLst/>
          </a:prstGeom>
        </p:spPr>
      </p:pic>
      <p:sp>
        <p:nvSpPr>
          <p:cNvPr id="2" name="Title 1"/>
          <p:cNvSpPr>
            <a:spLocks noGrp="1"/>
          </p:cNvSpPr>
          <p:nvPr>
            <p:ph type="title"/>
          </p:nvPr>
        </p:nvSpPr>
        <p:spPr/>
        <p:txBody>
          <a:bodyPr>
            <a:normAutofit fontScale="90000"/>
          </a:bodyPr>
          <a:lstStyle/>
          <a:p>
            <a:pPr algn="ctr"/>
            <a:r>
              <a:rPr lang="en-US" dirty="0" smtClean="0"/>
              <a:t>SECURITY INCIDENTS- 2010 FIFA WORLD CUP FINAL.</a:t>
            </a:r>
            <a:endParaRPr lang="en-US" dirty="0"/>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Deaths by nationality </a:t>
            </a:r>
            <a:r>
              <a:rPr kumimoji="0" lang="en-US" sz="9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9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9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p:txBody>
      </p:sp>
      <p:pic>
        <p:nvPicPr>
          <p:cNvPr id="1026" name="Picture 2" descr="https://upload.wikimedia.org/wikipedia/commons/thumb/4/4e/Flag_of_Uganda.svg/23px-Flag_of_Uganda.svg.png"/>
          <p:cNvPicPr>
            <a:picLocks noChangeAspect="1" noChangeArrowheads="1"/>
          </p:cNvPicPr>
          <p:nvPr/>
        </p:nvPicPr>
        <p:blipFill>
          <a:blip r:embed="rId3"/>
          <a:srcRect/>
          <a:stretch>
            <a:fillRect/>
          </a:stretch>
        </p:blipFill>
        <p:spPr bwMode="auto">
          <a:xfrm>
            <a:off x="2120900" y="-136525"/>
            <a:ext cx="219075" cy="142875"/>
          </a:xfrm>
          <a:prstGeom prst="rect">
            <a:avLst/>
          </a:prstGeom>
          <a:noFill/>
        </p:spPr>
      </p:pic>
      <p:pic>
        <p:nvPicPr>
          <p:cNvPr id="1027" name="Picture 3" descr="https://upload.wikimedia.org/wikipedia/commons/thumb/2/29/Flag_of_Eritrea.svg/23px-Flag_of_Eritrea.svg.png"/>
          <p:cNvPicPr>
            <a:picLocks noChangeAspect="1" noChangeArrowheads="1"/>
          </p:cNvPicPr>
          <p:nvPr/>
        </p:nvPicPr>
        <p:blipFill>
          <a:blip r:embed="rId4"/>
          <a:srcRect/>
          <a:stretch>
            <a:fillRect/>
          </a:stretch>
        </p:blipFill>
        <p:spPr bwMode="auto">
          <a:xfrm>
            <a:off x="2184400" y="-136525"/>
            <a:ext cx="219075" cy="114300"/>
          </a:xfrm>
          <a:prstGeom prst="rect">
            <a:avLst/>
          </a:prstGeom>
          <a:noFill/>
        </p:spPr>
      </p:pic>
      <p:pic>
        <p:nvPicPr>
          <p:cNvPr id="1028" name="Picture 4" descr="https://upload.wikimedia.org/wikipedia/commons/thumb/7/71/Flag_of_Ethiopia.svg/23px-Flag_of_Ethiopia.svg.png"/>
          <p:cNvPicPr>
            <a:picLocks noChangeAspect="1" noChangeArrowheads="1"/>
          </p:cNvPicPr>
          <p:nvPr/>
        </p:nvPicPr>
        <p:blipFill>
          <a:blip r:embed="rId5"/>
          <a:srcRect/>
          <a:stretch>
            <a:fillRect/>
          </a:stretch>
        </p:blipFill>
        <p:spPr bwMode="auto">
          <a:xfrm>
            <a:off x="2368550" y="-136525"/>
            <a:ext cx="219075" cy="114300"/>
          </a:xfrm>
          <a:prstGeom prst="rect">
            <a:avLst/>
          </a:prstGeom>
          <a:noFill/>
        </p:spPr>
      </p:pic>
      <p:pic>
        <p:nvPicPr>
          <p:cNvPr id="1029" name="Picture 5" descr="https://upload.wikimedia.org/wikipedia/commons/thumb/4/45/Flag_of_Ireland.svg/23px-Flag_of_Ireland.svg.png"/>
          <p:cNvPicPr>
            <a:picLocks noChangeAspect="1" noChangeArrowheads="1"/>
          </p:cNvPicPr>
          <p:nvPr/>
        </p:nvPicPr>
        <p:blipFill>
          <a:blip r:embed="rId6"/>
          <a:srcRect/>
          <a:stretch>
            <a:fillRect/>
          </a:stretch>
        </p:blipFill>
        <p:spPr bwMode="auto">
          <a:xfrm>
            <a:off x="2584450" y="-136525"/>
            <a:ext cx="219075" cy="114300"/>
          </a:xfrm>
          <a:prstGeom prst="rect">
            <a:avLst/>
          </a:prstGeom>
          <a:noFill/>
        </p:spPr>
      </p:pic>
      <p:pic>
        <p:nvPicPr>
          <p:cNvPr id="1030" name="Picture 6" descr="https://upload.wikimedia.org/wikipedia/commons/thumb/4/49/Flag_of_Kenya.svg/23px-Flag_of_Kenya.svg.png"/>
          <p:cNvPicPr>
            <a:picLocks noChangeAspect="1" noChangeArrowheads="1"/>
          </p:cNvPicPr>
          <p:nvPr/>
        </p:nvPicPr>
        <p:blipFill>
          <a:blip r:embed="rId7"/>
          <a:srcRect/>
          <a:stretch>
            <a:fillRect/>
          </a:stretch>
        </p:blipFill>
        <p:spPr bwMode="auto">
          <a:xfrm>
            <a:off x="2800350" y="-136525"/>
            <a:ext cx="219075" cy="142875"/>
          </a:xfrm>
          <a:prstGeom prst="rect">
            <a:avLst/>
          </a:prstGeom>
          <a:noFill/>
        </p:spPr>
      </p:pic>
      <p:pic>
        <p:nvPicPr>
          <p:cNvPr id="1031" name="Picture 7" descr="https://upload.wikimedia.org/wikipedia/commons/thumb/1/11/Flag_of_Sri_Lanka.svg/23px-Flag_of_Sri_Lanka.svg.png"/>
          <p:cNvPicPr>
            <a:picLocks noChangeAspect="1" noChangeArrowheads="1"/>
          </p:cNvPicPr>
          <p:nvPr/>
        </p:nvPicPr>
        <p:blipFill>
          <a:blip r:embed="rId8"/>
          <a:srcRect/>
          <a:stretch>
            <a:fillRect/>
          </a:stretch>
        </p:blipFill>
        <p:spPr bwMode="auto">
          <a:xfrm>
            <a:off x="3022600" y="-136525"/>
            <a:ext cx="219075" cy="114300"/>
          </a:xfrm>
          <a:prstGeom prst="rect">
            <a:avLst/>
          </a:prstGeom>
          <a:noFill/>
        </p:spPr>
      </p:pic>
      <p:pic>
        <p:nvPicPr>
          <p:cNvPr id="1032" name="Picture 8" descr="https://upload.wikimedia.org/wikipedia/en/thumb/4/41/Flag_of_India.svg/23px-Flag_of_India.svg.png"/>
          <p:cNvPicPr>
            <a:picLocks noChangeAspect="1" noChangeArrowheads="1"/>
          </p:cNvPicPr>
          <p:nvPr/>
        </p:nvPicPr>
        <p:blipFill>
          <a:blip r:embed="rId9"/>
          <a:srcRect/>
          <a:stretch>
            <a:fillRect/>
          </a:stretch>
        </p:blipFill>
        <p:spPr bwMode="auto">
          <a:xfrm>
            <a:off x="3238500" y="-136525"/>
            <a:ext cx="219075" cy="142875"/>
          </a:xfrm>
          <a:prstGeom prst="rect">
            <a:avLst/>
          </a:prstGeom>
          <a:noFill/>
        </p:spPr>
      </p:pic>
      <p:pic>
        <p:nvPicPr>
          <p:cNvPr id="1033" name="Picture 9" descr="https://upload.wikimedia.org/wikipedia/en/thumb/a/a4/Flag_of_the_United_States.svg/23px-Flag_of_the_United_States.svg.png"/>
          <p:cNvPicPr>
            <a:picLocks noChangeAspect="1" noChangeArrowheads="1"/>
          </p:cNvPicPr>
          <p:nvPr/>
        </p:nvPicPr>
        <p:blipFill>
          <a:blip r:embed="rId10"/>
          <a:srcRect/>
          <a:stretch>
            <a:fillRect/>
          </a:stretch>
        </p:blipFill>
        <p:spPr bwMode="auto">
          <a:xfrm>
            <a:off x="3460750" y="-136525"/>
            <a:ext cx="219075" cy="1143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p:txBody>
          <a:bodyPr>
            <a:normAutofit lnSpcReduction="10000"/>
          </a:bodyPr>
          <a:lstStyle/>
          <a:p>
            <a:r>
              <a:rPr lang="en-US" sz="2600" b="1" u="sng" dirty="0" smtClean="0"/>
              <a:t>Co-operation: </a:t>
            </a:r>
            <a:br>
              <a:rPr lang="en-US" sz="2600" b="1" u="sng" dirty="0" smtClean="0"/>
            </a:br>
            <a:r>
              <a:rPr lang="en-US" sz="2600" dirty="0" smtClean="0"/>
              <a:t>E</a:t>
            </a:r>
            <a:r>
              <a:rPr lang="en-US" sz="2400" dirty="0" smtClean="0"/>
              <a:t>mergency Response Systems and Data Bases (IAEA Illicit trafficking data base)</a:t>
            </a:r>
          </a:p>
          <a:p>
            <a:r>
              <a:rPr lang="en-US" sz="2400" dirty="0" smtClean="0"/>
              <a:t>6 national organizations have been established. Extensive cooperation in the area of intelligence between the partners helped the radiological emergency system become more efficient and effective</a:t>
            </a:r>
          </a:p>
          <a:p>
            <a:r>
              <a:rPr lang="en-US" sz="2400" dirty="0" smtClean="0"/>
              <a:t>Staff participation in several committees, working groups, meetings, exercises and visits related to emergency response and planning</a:t>
            </a:r>
            <a:br>
              <a:rPr lang="en-US" sz="2400" dirty="0" smtClean="0"/>
            </a:br>
            <a:r>
              <a:rPr lang="en-US" sz="2400" dirty="0" smtClean="0"/>
              <a:t/>
            </a:r>
            <a:br>
              <a:rPr lang="en-US" sz="2400" dirty="0" smtClean="0"/>
            </a:br>
            <a:endParaRPr lang="en-US" sz="2200"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800600" y="612648"/>
            <a:ext cx="1783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600" b="1" u="sng" dirty="0" smtClean="0"/>
              <a:t>Training:</a:t>
            </a:r>
          </a:p>
          <a:p>
            <a:r>
              <a:rPr lang="en-US" sz="2400" dirty="0" smtClean="0"/>
              <a:t>creation of a mechanism for persons involved in this project are trained to pursue their duties effectively, </a:t>
            </a:r>
          </a:p>
          <a:p>
            <a:r>
              <a:rPr lang="en-US" sz="2400" dirty="0" smtClean="0"/>
              <a:t>Experts from IAEA, </a:t>
            </a:r>
            <a:r>
              <a:rPr lang="en-US" sz="2400" dirty="0" err="1" smtClean="0"/>
              <a:t>CBRNe</a:t>
            </a:r>
            <a:r>
              <a:rPr lang="en-US" sz="2400" dirty="0" smtClean="0"/>
              <a:t> provided training in emergency response issues to the AEC (Centre for the dissemination of Response knowledge).</a:t>
            </a:r>
            <a:br>
              <a:rPr lang="en-US" sz="2400" dirty="0" smtClean="0"/>
            </a:br>
            <a:r>
              <a:rPr lang="en-US" sz="2400" dirty="0" smtClean="0"/>
              <a:t>• Customs personnel were trained in 2015.</a:t>
            </a:r>
            <a:br>
              <a:rPr lang="en-US" sz="2400" dirty="0" smtClean="0"/>
            </a:br>
            <a:r>
              <a:rPr lang="en-US" sz="2400" dirty="0" smtClean="0"/>
              <a:t>• Organization or participation in training programmes responsible for response including the fire brigade, the Civil Aviation Authority, the Special Forces Command, custom officers, the radiological facilities, the network of associated </a:t>
            </a:r>
            <a:r>
              <a:rPr lang="en-US" sz="2400" dirty="0" err="1" smtClean="0"/>
              <a:t>laboratories,first</a:t>
            </a:r>
            <a:r>
              <a:rPr lang="en-US" sz="2400" dirty="0" smtClean="0"/>
              <a:t> responders, the medical physicists and the medical personnel of the main hospitals.</a:t>
            </a:r>
            <a:endParaRPr lang="en-US" sz="2200"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724400" y="612648"/>
            <a:ext cx="18592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7845.JPG"/>
          <p:cNvPicPr>
            <a:picLocks noGrp="1" noChangeAspect="1"/>
          </p:cNvPicPr>
          <p:nvPr>
            <p:ph idx="1"/>
          </p:nvPr>
        </p:nvPicPr>
        <p:blipFill>
          <a:blip r:embed="rId2" cstate="print"/>
          <a:stretch>
            <a:fillRect/>
          </a:stretch>
        </p:blipFill>
        <p:spPr>
          <a:xfrm>
            <a:off x="0" y="1143000"/>
            <a:ext cx="6486525" cy="4324350"/>
          </a:xfrm>
        </p:spPr>
      </p:pic>
      <p:sp>
        <p:nvSpPr>
          <p:cNvPr id="2" name="Title 1"/>
          <p:cNvSpPr>
            <a:spLocks noGrp="1"/>
          </p:cNvSpPr>
          <p:nvPr>
            <p:ph type="title"/>
          </p:nvPr>
        </p:nvSpPr>
        <p:spPr/>
        <p:txBody>
          <a:bodyPr/>
          <a:lstStyle/>
          <a:p>
            <a:r>
              <a:rPr lang="en-US" dirty="0" smtClean="0">
                <a:solidFill>
                  <a:srgbClr val="00B050"/>
                </a:solidFill>
              </a:rPr>
              <a:t>Training of coordination team</a:t>
            </a:r>
            <a:endParaRPr lang="en-US" dirty="0">
              <a:solidFill>
                <a:srgbClr val="00B050"/>
              </a:solidFill>
            </a:endParaRPr>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114800" y="612648"/>
            <a:ext cx="2468880" cy="457200"/>
          </a:xfrm>
        </p:spPr>
        <p:txBody>
          <a:bodyPr/>
          <a:lstStyle/>
          <a:p>
            <a:r>
              <a:rPr lang="en-US" dirty="0" smtClean="0"/>
              <a:t>OPCW workshop on chemical emergency planning and response during major events in Doha, Qatar from 11 to 13 December 2018</a:t>
            </a:r>
            <a:endParaRPr lang="en-US" dirty="0"/>
          </a:p>
        </p:txBody>
      </p:sp>
      <p:pic>
        <p:nvPicPr>
          <p:cNvPr id="7" name="Picture 6" descr="IMG_7853.JPG"/>
          <p:cNvPicPr>
            <a:picLocks noChangeAspect="1"/>
          </p:cNvPicPr>
          <p:nvPr/>
        </p:nvPicPr>
        <p:blipFill>
          <a:blip r:embed="rId3" cstate="print"/>
          <a:stretch>
            <a:fillRect/>
          </a:stretch>
        </p:blipFill>
        <p:spPr>
          <a:xfrm>
            <a:off x="4114800" y="3505200"/>
            <a:ext cx="5029200" cy="33528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e7665e83910f4759fa50494ee8deabcff48aa68.jpg"/>
          <p:cNvPicPr>
            <a:picLocks noGrp="1" noChangeAspect="1"/>
          </p:cNvPicPr>
          <p:nvPr>
            <p:ph idx="1"/>
          </p:nvPr>
        </p:nvPicPr>
        <p:blipFill>
          <a:blip r:embed="rId2"/>
          <a:stretch>
            <a:fillRect/>
          </a:stretch>
        </p:blipFill>
        <p:spPr>
          <a:xfrm>
            <a:off x="152400" y="990600"/>
            <a:ext cx="4298305" cy="2842254"/>
          </a:xfrm>
        </p:spPr>
      </p:pic>
      <p:sp>
        <p:nvSpPr>
          <p:cNvPr id="2" name="Title 1"/>
          <p:cNvSpPr>
            <a:spLocks noGrp="1"/>
          </p:cNvSpPr>
          <p:nvPr>
            <p:ph type="title"/>
          </p:nvPr>
        </p:nvSpPr>
        <p:spPr>
          <a:xfrm>
            <a:off x="4495800" y="1295400"/>
            <a:ext cx="4038600" cy="762000"/>
          </a:xfrm>
        </p:spPr>
        <p:txBody>
          <a:bodyPr/>
          <a:lstStyle/>
          <a:p>
            <a:r>
              <a:rPr lang="en-US" dirty="0" smtClean="0">
                <a:solidFill>
                  <a:srgbClr val="00B050"/>
                </a:solidFill>
              </a:rPr>
              <a:t>Response Team</a:t>
            </a:r>
            <a:endParaRPr lang="en-US" dirty="0">
              <a:solidFill>
                <a:srgbClr val="00B050"/>
              </a:solidFill>
            </a:endParaRPr>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3886200" y="612648"/>
            <a:ext cx="2697480" cy="457200"/>
          </a:xfrm>
        </p:spPr>
        <p:txBody>
          <a:bodyPr/>
          <a:lstStyle/>
          <a:p>
            <a:r>
              <a:rPr lang="en-US" dirty="0" smtClean="0"/>
              <a:t>OPCW workshop on chemical emergency planning and response during major events in Doha, Qatar from 11 to 13 December 2018</a:t>
            </a:r>
            <a:endParaRPr lang="en-US" dirty="0"/>
          </a:p>
        </p:txBody>
      </p:sp>
      <p:pic>
        <p:nvPicPr>
          <p:cNvPr id="7" name="Picture 6" descr="34012107_1735487896546963_3369012659545440256_n.jpg"/>
          <p:cNvPicPr>
            <a:picLocks noChangeAspect="1"/>
          </p:cNvPicPr>
          <p:nvPr/>
        </p:nvPicPr>
        <p:blipFill>
          <a:blip r:embed="rId3"/>
          <a:stretch>
            <a:fillRect/>
          </a:stretch>
        </p:blipFill>
        <p:spPr>
          <a:xfrm>
            <a:off x="2667000" y="3374250"/>
            <a:ext cx="6193333" cy="34837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pdf10.JPG"/>
          <p:cNvPicPr>
            <a:picLocks noChangeAspect="1"/>
          </p:cNvPicPr>
          <p:nvPr/>
        </p:nvPicPr>
        <p:blipFill>
          <a:blip r:embed="rId2" cstate="print"/>
          <a:stretch>
            <a:fillRect/>
          </a:stretch>
        </p:blipFill>
        <p:spPr>
          <a:xfrm>
            <a:off x="4419600" y="1219200"/>
            <a:ext cx="4415756" cy="2932853"/>
          </a:xfrm>
          <a:prstGeom prst="rect">
            <a:avLst/>
          </a:prstGeom>
        </p:spPr>
      </p:pic>
      <p:sp>
        <p:nvSpPr>
          <p:cNvPr id="2" name="Title 1"/>
          <p:cNvSpPr>
            <a:spLocks noGrp="1"/>
          </p:cNvSpPr>
          <p:nvPr>
            <p:ph type="title"/>
          </p:nvPr>
        </p:nvSpPr>
        <p:spPr>
          <a:xfrm>
            <a:off x="0" y="1066800"/>
            <a:ext cx="7543800" cy="685800"/>
          </a:xfrm>
        </p:spPr>
        <p:txBody>
          <a:bodyPr>
            <a:normAutofit fontScale="90000"/>
          </a:bodyPr>
          <a:lstStyle/>
          <a:p>
            <a:r>
              <a:rPr lang="en-US" dirty="0" smtClean="0">
                <a:solidFill>
                  <a:srgbClr val="00B050"/>
                </a:solidFill>
              </a:rPr>
              <a:t>Training of Military First responders</a:t>
            </a:r>
            <a:endParaRPr lang="en-US" dirty="0">
              <a:solidFill>
                <a:srgbClr val="00B050"/>
              </a:solidFill>
            </a:endParaRPr>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3886200" y="612648"/>
            <a:ext cx="2697480" cy="457200"/>
          </a:xfrm>
        </p:spPr>
        <p:txBody>
          <a:bodyPr/>
          <a:lstStyle/>
          <a:p>
            <a:r>
              <a:rPr lang="en-US" dirty="0" smtClean="0"/>
              <a:t>OPCW workshop on chemical emergency planning and response during major events in Doha, Qatar from 11 to 13 December 2018</a:t>
            </a:r>
            <a:endParaRPr lang="en-US" dirty="0"/>
          </a:p>
        </p:txBody>
      </p:sp>
      <p:pic>
        <p:nvPicPr>
          <p:cNvPr id="9" name="Picture 8" descr="updf7.JPG"/>
          <p:cNvPicPr>
            <a:picLocks noChangeAspect="1"/>
          </p:cNvPicPr>
          <p:nvPr/>
        </p:nvPicPr>
        <p:blipFill>
          <a:blip r:embed="rId3"/>
          <a:stretch>
            <a:fillRect/>
          </a:stretch>
        </p:blipFill>
        <p:spPr>
          <a:xfrm>
            <a:off x="0" y="3618932"/>
            <a:ext cx="4876800" cy="323906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fe7665e83910f4759fa50494ee8deabcff48aa68.jpg"/>
          <p:cNvPicPr>
            <a:picLocks noGrp="1" noChangeAspect="1"/>
          </p:cNvPicPr>
          <p:nvPr>
            <p:ph idx="1"/>
          </p:nvPr>
        </p:nvPicPr>
        <p:blipFill>
          <a:blip r:embed="rId2"/>
          <a:stretch>
            <a:fillRect/>
          </a:stretch>
        </p:blipFill>
        <p:spPr>
          <a:xfrm>
            <a:off x="1302170" y="2491746"/>
            <a:ext cx="6173295" cy="4082091"/>
          </a:xfrm>
        </p:spPr>
      </p:pic>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3886200" y="612648"/>
            <a:ext cx="2697480" cy="457200"/>
          </a:xfrm>
        </p:spPr>
        <p:txBody>
          <a:bodyPr/>
          <a:lstStyle/>
          <a:p>
            <a:r>
              <a:rPr lang="en-US" dirty="0" smtClean="0"/>
              <a:t>OPCW workshop on chemical emergency planning and response during major events in Doha, Qatar from 11 to 13 December 2018</a:t>
            </a:r>
            <a:endParaRPr lang="en-US" dirty="0"/>
          </a:p>
        </p:txBody>
      </p:sp>
      <p:pic>
        <p:nvPicPr>
          <p:cNvPr id="8" name="Picture 7" descr="hrs_120703-DM111-001.jpg"/>
          <p:cNvPicPr>
            <a:picLocks noChangeAspect="1"/>
          </p:cNvPicPr>
          <p:nvPr/>
        </p:nvPicPr>
        <p:blipFill>
          <a:blip r:embed="rId3"/>
          <a:stretch>
            <a:fillRect/>
          </a:stretch>
        </p:blipFill>
        <p:spPr>
          <a:xfrm>
            <a:off x="300001" y="1154074"/>
            <a:ext cx="8463000" cy="560051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Security Project during the </a:t>
            </a:r>
            <a:r>
              <a:rPr lang="en-US" dirty="0" smtClean="0"/>
              <a:t>Pope Francis Visit 2015 Contd,</a:t>
            </a:r>
            <a:endParaRPr lang="en-US" dirty="0"/>
          </a:p>
        </p:txBody>
      </p:sp>
      <p:sp>
        <p:nvSpPr>
          <p:cNvPr id="3" name="Content Placeholder 2"/>
          <p:cNvSpPr>
            <a:spLocks noGrp="1"/>
          </p:cNvSpPr>
          <p:nvPr>
            <p:ph idx="1"/>
          </p:nvPr>
        </p:nvSpPr>
        <p:spPr/>
        <p:txBody>
          <a:bodyPr>
            <a:normAutofit fontScale="92500" lnSpcReduction="10000"/>
          </a:bodyPr>
          <a:lstStyle/>
          <a:p>
            <a:r>
              <a:rPr lang="en-US" sz="2600" b="1" u="sng" dirty="0" smtClean="0"/>
              <a:t>Sustainability: </a:t>
            </a:r>
          </a:p>
          <a:p>
            <a:r>
              <a:rPr lang="en-US" sz="2400" dirty="0" smtClean="0"/>
              <a:t>The Ugandan Government contributed to the program significant national funds. All Authorities involved have the appropriate personnel and technical infrastructure to support the program. </a:t>
            </a:r>
          </a:p>
          <a:p>
            <a:r>
              <a:rPr lang="en-US" sz="2400" dirty="0" smtClean="0"/>
              <a:t>The AEC contributed/s with its know-how to ensure smooth operation of the systems. </a:t>
            </a:r>
          </a:p>
          <a:p>
            <a:r>
              <a:rPr lang="en-US" sz="2400" dirty="0" smtClean="0"/>
              <a:t>AEC undertakes the responsibility of the continuous training of the custom officers, law enforcement officers and first responders, of the provision of additional equipment to various authorities and institutions, as well as of the maintenance of the equipment used in customs and the calibration of all radiation detectors.</a:t>
            </a:r>
            <a:endParaRPr lang="en-US" sz="2200"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800600" y="612648"/>
            <a:ext cx="1783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Organizational Level</a:t>
            </a:r>
          </a:p>
        </p:txBody>
      </p:sp>
      <p:sp>
        <p:nvSpPr>
          <p:cNvPr id="3" name="Content Placeholder 2"/>
          <p:cNvSpPr>
            <a:spLocks noGrp="1"/>
          </p:cNvSpPr>
          <p:nvPr>
            <p:ph idx="1"/>
          </p:nvPr>
        </p:nvSpPr>
        <p:spPr>
          <a:xfrm>
            <a:off x="457200" y="2249424"/>
            <a:ext cx="8229600" cy="4456176"/>
          </a:xfrm>
        </p:spPr>
        <p:txBody>
          <a:bodyPr>
            <a:noAutofit/>
          </a:bodyPr>
          <a:lstStyle/>
          <a:p>
            <a:r>
              <a:rPr lang="en-US" sz="1800" i="1" dirty="0" smtClean="0">
                <a:solidFill>
                  <a:srgbClr val="FF0000"/>
                </a:solidFill>
              </a:rPr>
              <a:t>It is majorly the psychological and economic impact and not the massive loss of life from the dispersion of radiological materials are  that requires emergency measures  for nuclear security. </a:t>
            </a:r>
          </a:p>
          <a:p>
            <a:pPr>
              <a:buNone/>
            </a:pPr>
            <a:r>
              <a:rPr lang="en-US" sz="1800" dirty="0" smtClean="0"/>
              <a:t> </a:t>
            </a:r>
            <a:endParaRPr lang="en-US" sz="1800" b="1" dirty="0" smtClean="0"/>
          </a:p>
          <a:p>
            <a:r>
              <a:rPr lang="en-US" sz="1800" dirty="0" smtClean="0"/>
              <a:t>Close coordination and cooperation between all partners is critical.</a:t>
            </a:r>
          </a:p>
          <a:p>
            <a:r>
              <a:rPr lang="en-US" sz="1800" dirty="0" smtClean="0"/>
              <a:t>Strong political leadership from a lead agency in the host country.</a:t>
            </a:r>
          </a:p>
          <a:p>
            <a:r>
              <a:rPr lang="en-US" sz="1800" dirty="0" smtClean="0"/>
              <a:t>International and locale expertise must be combined in the design and implementation the project.</a:t>
            </a:r>
          </a:p>
          <a:p>
            <a:r>
              <a:rPr lang="en-US" sz="1800" dirty="0" smtClean="0"/>
              <a:t>The combined threat (radiological, chemical and/or biological) should be accounted for in the emergency planning and response, as well as in training.</a:t>
            </a:r>
          </a:p>
          <a:p>
            <a:r>
              <a:rPr lang="en-US" sz="1800" dirty="0" smtClean="0"/>
              <a:t>The existence of adequate, trained and well informed personnel with clear assignment of responsibilities is a prerequisite especially  knowledge dissemination.</a:t>
            </a:r>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800600" y="612648"/>
            <a:ext cx="1783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Organizational Level Contd</a:t>
            </a:r>
          </a:p>
        </p:txBody>
      </p:sp>
      <p:sp>
        <p:nvSpPr>
          <p:cNvPr id="3" name="Content Placeholder 2"/>
          <p:cNvSpPr>
            <a:spLocks noGrp="1"/>
          </p:cNvSpPr>
          <p:nvPr>
            <p:ph idx="1"/>
          </p:nvPr>
        </p:nvSpPr>
        <p:spPr>
          <a:xfrm>
            <a:off x="457200" y="2249424"/>
            <a:ext cx="8229600" cy="4456176"/>
          </a:xfrm>
        </p:spPr>
        <p:txBody>
          <a:bodyPr>
            <a:noAutofit/>
          </a:bodyPr>
          <a:lstStyle/>
          <a:p>
            <a:r>
              <a:rPr lang="en-US" sz="2000" dirty="0" smtClean="0"/>
              <a:t>Time is a crucial factor for all activities (planning, contract negotiations, purchase/acquisition of equipment, acceptance tests, installation, training, etc).</a:t>
            </a:r>
          </a:p>
          <a:p>
            <a:r>
              <a:rPr lang="en-US" sz="2000" dirty="0" smtClean="0"/>
              <a:t>Introducing or implementing structural changes in the facilities/procedures, well informed  personnel  must be involved with their opinion seriously considered.</a:t>
            </a:r>
          </a:p>
          <a:p>
            <a:r>
              <a:rPr lang="en-US" sz="2000" dirty="0" smtClean="0"/>
              <a:t>It is a near-term  event , plan for long-term use and benefits of the systems (plan for the sustainability) ,transition of full ownership and operation to the host country, equipment use after the event must be redistributed and/or  leasing.</a:t>
            </a:r>
          </a:p>
          <a:p>
            <a:r>
              <a:rPr lang="en-US" sz="2000" dirty="0" smtClean="0"/>
              <a:t>illicit trafficking information (IAEA ) important for evaluation of the general terrorist threat to the events especially when there  is limited time available for decision-making.</a:t>
            </a:r>
            <a:endParaRPr lang="en-US" sz="2000"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419600" y="612648"/>
            <a:ext cx="21640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 Technical Level</a:t>
            </a:r>
            <a:endParaRPr lang="en-US" dirty="0"/>
          </a:p>
        </p:txBody>
      </p:sp>
      <p:sp>
        <p:nvSpPr>
          <p:cNvPr id="3" name="Content Placeholder 2"/>
          <p:cNvSpPr>
            <a:spLocks noGrp="1"/>
          </p:cNvSpPr>
          <p:nvPr>
            <p:ph idx="1"/>
          </p:nvPr>
        </p:nvSpPr>
        <p:spPr/>
        <p:txBody>
          <a:bodyPr>
            <a:normAutofit/>
          </a:bodyPr>
          <a:lstStyle/>
          <a:p>
            <a:pPr>
              <a:buFont typeface="+mj-lt"/>
              <a:buAutoNum type="arabicParenR"/>
            </a:pPr>
            <a:r>
              <a:rPr lang="en-US" sz="2000" dirty="0" smtClean="0"/>
              <a:t> During major events, both the threat level and the consequences of threat activity may be significantly higher than the norm. For that reason, the adequacy of the security systems, should be reassessed.</a:t>
            </a:r>
          </a:p>
          <a:p>
            <a:pPr>
              <a:buFont typeface="+mj-lt"/>
              <a:buAutoNum type="arabicParenR"/>
            </a:pPr>
            <a:r>
              <a:rPr lang="en-US" sz="2000" dirty="0" smtClean="0"/>
              <a:t> special emphasis must be attributed, in order to ensure the functionality of the system during the installation of physical protection systems in radiological installations (operation of both access control and alarm systems is challenging for proper execution of duties of the staff ).</a:t>
            </a:r>
          </a:p>
          <a:p>
            <a:pPr>
              <a:buFont typeface="+mj-lt"/>
              <a:buAutoNum type="arabicParenR"/>
            </a:pPr>
            <a:r>
              <a:rPr lang="en-US" sz="2000" dirty="0" smtClean="0"/>
              <a:t>Potential adverse consequences of threat sabotage are reduced by shutting down critical installations during the major event. Through the past and present bilateral agreements from the critical installation, the neighboring countries assisted broadly to enhanced border security , and sharing their own experiences.</a:t>
            </a:r>
            <a:endParaRPr lang="en-US" sz="2000"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3581400" y="612648"/>
            <a:ext cx="30022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SECURITY INCIDENTS- 2010 FIFA WORLD CUP FINAL.</a:t>
            </a:r>
            <a:endParaRPr lang="en-US" dirty="0"/>
          </a:p>
        </p:txBody>
      </p:sp>
      <p:sp>
        <p:nvSpPr>
          <p:cNvPr id="4" name="Text Placeholder 3"/>
          <p:cNvSpPr>
            <a:spLocks noGrp="1"/>
          </p:cNvSpPr>
          <p:nvPr>
            <p:ph type="body" idx="1"/>
          </p:nvPr>
        </p:nvSpPr>
        <p:spPr/>
        <p:txBody>
          <a:bodyPr>
            <a:normAutofit/>
          </a:bodyPr>
          <a:lstStyle/>
          <a:p>
            <a:r>
              <a:rPr lang="en-US" dirty="0" smtClean="0"/>
              <a:t>first </a:t>
            </a:r>
            <a:r>
              <a:rPr lang="en-US" dirty="0" smtClean="0">
                <a:latin typeface="+mj-lt"/>
              </a:rPr>
              <a:t>bombing </a:t>
            </a:r>
            <a:endParaRPr lang="en-US" dirty="0"/>
          </a:p>
        </p:txBody>
      </p:sp>
      <p:sp>
        <p:nvSpPr>
          <p:cNvPr id="5" name="Content Placeholder 4"/>
          <p:cNvSpPr>
            <a:spLocks noGrp="1"/>
          </p:cNvSpPr>
          <p:nvPr>
            <p:ph sz="half" idx="2"/>
          </p:nvPr>
        </p:nvSpPr>
        <p:spPr>
          <a:xfrm>
            <a:off x="381000" y="3048000"/>
            <a:ext cx="4040188" cy="2503488"/>
          </a:xfrm>
        </p:spPr>
        <p:txBody>
          <a:bodyPr>
            <a:normAutofit/>
          </a:bodyPr>
          <a:lstStyle/>
          <a:p>
            <a:pPr algn="just"/>
            <a:r>
              <a:rPr lang="en-US" i="1" dirty="0" smtClean="0">
                <a:latin typeface="+mj-lt"/>
              </a:rPr>
              <a:t>Ethiopian Village</a:t>
            </a:r>
            <a:r>
              <a:rPr lang="en-US" dirty="0" smtClean="0">
                <a:latin typeface="+mj-lt"/>
              </a:rPr>
              <a:t>, situated in the  Kabalagala neighborhood, </a:t>
            </a:r>
          </a:p>
          <a:p>
            <a:pPr algn="just"/>
            <a:r>
              <a:rPr lang="en-US" dirty="0" smtClean="0">
                <a:latin typeface="+mj-lt"/>
              </a:rPr>
              <a:t>Victims- foreigners,</a:t>
            </a:r>
            <a:r>
              <a:rPr lang="en-US" baseline="30000" dirty="0" smtClean="0">
                <a:latin typeface="+mj-lt"/>
              </a:rPr>
              <a:t> </a:t>
            </a:r>
            <a:r>
              <a:rPr lang="en-US" dirty="0" smtClean="0">
                <a:latin typeface="+mj-lt"/>
              </a:rPr>
              <a:t>15 people DEAD. </a:t>
            </a:r>
          </a:p>
          <a:p>
            <a:pPr algn="just"/>
            <a:r>
              <a:rPr lang="en-US" dirty="0" smtClean="0"/>
              <a:t> targeting expatriates.</a:t>
            </a:r>
          </a:p>
          <a:p>
            <a:pPr algn="just"/>
            <a:endParaRPr lang="en-US" dirty="0">
              <a:latin typeface="+mj-lt"/>
            </a:endParaRPr>
          </a:p>
        </p:txBody>
      </p:sp>
      <p:sp>
        <p:nvSpPr>
          <p:cNvPr id="6" name="Text Placeholder 5"/>
          <p:cNvSpPr>
            <a:spLocks noGrp="1"/>
          </p:cNvSpPr>
          <p:nvPr>
            <p:ph type="body" sz="quarter" idx="3"/>
          </p:nvPr>
        </p:nvSpPr>
        <p:spPr/>
        <p:txBody>
          <a:bodyPr/>
          <a:lstStyle/>
          <a:p>
            <a:r>
              <a:rPr lang="en-US" dirty="0" smtClean="0"/>
              <a:t>The second attack</a:t>
            </a:r>
            <a:endParaRPr lang="en-US" dirty="0"/>
          </a:p>
        </p:txBody>
      </p:sp>
      <p:sp>
        <p:nvSpPr>
          <p:cNvPr id="7" name="Content Placeholder 6"/>
          <p:cNvSpPr>
            <a:spLocks noGrp="1"/>
          </p:cNvSpPr>
          <p:nvPr>
            <p:ph sz="quarter" idx="4"/>
          </p:nvPr>
        </p:nvSpPr>
        <p:spPr>
          <a:xfrm>
            <a:off x="4648200" y="2895600"/>
            <a:ext cx="4041775" cy="2427288"/>
          </a:xfrm>
        </p:spPr>
        <p:txBody>
          <a:bodyPr/>
          <a:lstStyle/>
          <a:p>
            <a:r>
              <a:rPr lang="en-US" dirty="0" smtClean="0"/>
              <a:t> Kyadondo Rugby Club in Nakawa</a:t>
            </a:r>
          </a:p>
          <a:p>
            <a:r>
              <a:rPr lang="en-US" dirty="0" smtClean="0"/>
              <a:t>Victims – Ugandans, 49 people DEAD</a:t>
            </a:r>
          </a:p>
          <a:p>
            <a:r>
              <a:rPr lang="en-US" dirty="0" smtClean="0"/>
              <a:t>A third unexploded vest was later found</a:t>
            </a:r>
            <a:endParaRPr lang="en-US" dirty="0"/>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Deaths by nationality </a:t>
            </a:r>
            <a:r>
              <a:rPr kumimoji="0" lang="en-US" sz="9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9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9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r>
              <a:rPr kumimoji="0" lang="en-US" sz="7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p:txBody>
      </p:sp>
      <p:pic>
        <p:nvPicPr>
          <p:cNvPr id="1026" name="Picture 2" descr="https://upload.wikimedia.org/wikipedia/commons/thumb/4/4e/Flag_of_Uganda.svg/23px-Flag_of_Uganda.svg.png"/>
          <p:cNvPicPr>
            <a:picLocks noChangeAspect="1" noChangeArrowheads="1"/>
          </p:cNvPicPr>
          <p:nvPr/>
        </p:nvPicPr>
        <p:blipFill>
          <a:blip r:embed="rId2"/>
          <a:srcRect/>
          <a:stretch>
            <a:fillRect/>
          </a:stretch>
        </p:blipFill>
        <p:spPr bwMode="auto">
          <a:xfrm>
            <a:off x="2120900" y="-136525"/>
            <a:ext cx="219075" cy="142875"/>
          </a:xfrm>
          <a:prstGeom prst="rect">
            <a:avLst/>
          </a:prstGeom>
          <a:noFill/>
        </p:spPr>
      </p:pic>
      <p:pic>
        <p:nvPicPr>
          <p:cNvPr id="1027" name="Picture 3" descr="https://upload.wikimedia.org/wikipedia/commons/thumb/2/29/Flag_of_Eritrea.svg/23px-Flag_of_Eritrea.svg.png"/>
          <p:cNvPicPr>
            <a:picLocks noChangeAspect="1" noChangeArrowheads="1"/>
          </p:cNvPicPr>
          <p:nvPr/>
        </p:nvPicPr>
        <p:blipFill>
          <a:blip r:embed="rId3"/>
          <a:srcRect/>
          <a:stretch>
            <a:fillRect/>
          </a:stretch>
        </p:blipFill>
        <p:spPr bwMode="auto">
          <a:xfrm>
            <a:off x="2184400" y="-136525"/>
            <a:ext cx="219075" cy="114300"/>
          </a:xfrm>
          <a:prstGeom prst="rect">
            <a:avLst/>
          </a:prstGeom>
          <a:noFill/>
        </p:spPr>
      </p:pic>
      <p:pic>
        <p:nvPicPr>
          <p:cNvPr id="1028" name="Picture 4" descr="https://upload.wikimedia.org/wikipedia/commons/thumb/7/71/Flag_of_Ethiopia.svg/23px-Flag_of_Ethiopia.svg.png"/>
          <p:cNvPicPr>
            <a:picLocks noChangeAspect="1" noChangeArrowheads="1"/>
          </p:cNvPicPr>
          <p:nvPr/>
        </p:nvPicPr>
        <p:blipFill>
          <a:blip r:embed="rId4"/>
          <a:srcRect/>
          <a:stretch>
            <a:fillRect/>
          </a:stretch>
        </p:blipFill>
        <p:spPr bwMode="auto">
          <a:xfrm>
            <a:off x="2368550" y="-136525"/>
            <a:ext cx="219075" cy="114300"/>
          </a:xfrm>
          <a:prstGeom prst="rect">
            <a:avLst/>
          </a:prstGeom>
          <a:noFill/>
        </p:spPr>
      </p:pic>
      <p:pic>
        <p:nvPicPr>
          <p:cNvPr id="1029" name="Picture 5" descr="https://upload.wikimedia.org/wikipedia/commons/thumb/4/45/Flag_of_Ireland.svg/23px-Flag_of_Ireland.svg.png"/>
          <p:cNvPicPr>
            <a:picLocks noChangeAspect="1" noChangeArrowheads="1"/>
          </p:cNvPicPr>
          <p:nvPr/>
        </p:nvPicPr>
        <p:blipFill>
          <a:blip r:embed="rId5"/>
          <a:srcRect/>
          <a:stretch>
            <a:fillRect/>
          </a:stretch>
        </p:blipFill>
        <p:spPr bwMode="auto">
          <a:xfrm>
            <a:off x="2584450" y="-136525"/>
            <a:ext cx="219075" cy="114300"/>
          </a:xfrm>
          <a:prstGeom prst="rect">
            <a:avLst/>
          </a:prstGeom>
          <a:noFill/>
        </p:spPr>
      </p:pic>
      <p:pic>
        <p:nvPicPr>
          <p:cNvPr id="1030" name="Picture 6" descr="https://upload.wikimedia.org/wikipedia/commons/thumb/4/49/Flag_of_Kenya.svg/23px-Flag_of_Kenya.svg.png"/>
          <p:cNvPicPr>
            <a:picLocks noChangeAspect="1" noChangeArrowheads="1"/>
          </p:cNvPicPr>
          <p:nvPr/>
        </p:nvPicPr>
        <p:blipFill>
          <a:blip r:embed="rId6"/>
          <a:srcRect/>
          <a:stretch>
            <a:fillRect/>
          </a:stretch>
        </p:blipFill>
        <p:spPr bwMode="auto">
          <a:xfrm>
            <a:off x="2800350" y="-136525"/>
            <a:ext cx="219075" cy="142875"/>
          </a:xfrm>
          <a:prstGeom prst="rect">
            <a:avLst/>
          </a:prstGeom>
          <a:noFill/>
        </p:spPr>
      </p:pic>
      <p:pic>
        <p:nvPicPr>
          <p:cNvPr id="1031" name="Picture 7" descr="https://upload.wikimedia.org/wikipedia/commons/thumb/1/11/Flag_of_Sri_Lanka.svg/23px-Flag_of_Sri_Lanka.svg.png"/>
          <p:cNvPicPr>
            <a:picLocks noChangeAspect="1" noChangeArrowheads="1"/>
          </p:cNvPicPr>
          <p:nvPr/>
        </p:nvPicPr>
        <p:blipFill>
          <a:blip r:embed="rId7"/>
          <a:srcRect/>
          <a:stretch>
            <a:fillRect/>
          </a:stretch>
        </p:blipFill>
        <p:spPr bwMode="auto">
          <a:xfrm>
            <a:off x="3022600" y="-136525"/>
            <a:ext cx="219075" cy="114300"/>
          </a:xfrm>
          <a:prstGeom prst="rect">
            <a:avLst/>
          </a:prstGeom>
          <a:noFill/>
        </p:spPr>
      </p:pic>
      <p:pic>
        <p:nvPicPr>
          <p:cNvPr id="1032" name="Picture 8" descr="https://upload.wikimedia.org/wikipedia/en/thumb/4/41/Flag_of_India.svg/23px-Flag_of_India.svg.png"/>
          <p:cNvPicPr>
            <a:picLocks noChangeAspect="1" noChangeArrowheads="1"/>
          </p:cNvPicPr>
          <p:nvPr/>
        </p:nvPicPr>
        <p:blipFill>
          <a:blip r:embed="rId8"/>
          <a:srcRect/>
          <a:stretch>
            <a:fillRect/>
          </a:stretch>
        </p:blipFill>
        <p:spPr bwMode="auto">
          <a:xfrm>
            <a:off x="3238500" y="-136525"/>
            <a:ext cx="219075" cy="142875"/>
          </a:xfrm>
          <a:prstGeom prst="rect">
            <a:avLst/>
          </a:prstGeom>
          <a:noFill/>
        </p:spPr>
      </p:pic>
      <p:pic>
        <p:nvPicPr>
          <p:cNvPr id="1033" name="Picture 9" descr="https://upload.wikimedia.org/wikipedia/en/thumb/a/a4/Flag_of_the_United_States.svg/23px-Flag_of_the_United_States.svg.png"/>
          <p:cNvPicPr>
            <a:picLocks noChangeAspect="1" noChangeArrowheads="1"/>
          </p:cNvPicPr>
          <p:nvPr/>
        </p:nvPicPr>
        <p:blipFill>
          <a:blip r:embed="rId9"/>
          <a:srcRect/>
          <a:stretch>
            <a:fillRect/>
          </a:stretch>
        </p:blipFill>
        <p:spPr bwMode="auto">
          <a:xfrm>
            <a:off x="3460750" y="-136525"/>
            <a:ext cx="219075" cy="1143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Technical Level Contd</a:t>
            </a:r>
            <a:endParaRPr lang="en-US" dirty="0"/>
          </a:p>
        </p:txBody>
      </p:sp>
      <p:sp>
        <p:nvSpPr>
          <p:cNvPr id="3" name="Content Placeholder 2"/>
          <p:cNvSpPr>
            <a:spLocks noGrp="1"/>
          </p:cNvSpPr>
          <p:nvPr>
            <p:ph idx="1"/>
          </p:nvPr>
        </p:nvSpPr>
        <p:spPr/>
        <p:txBody>
          <a:bodyPr>
            <a:noAutofit/>
          </a:bodyPr>
          <a:lstStyle/>
          <a:p>
            <a:pPr marL="566928" indent="-457200">
              <a:buFont typeface="+mj-lt"/>
              <a:buAutoNum type="arabicPeriod" startAt="4"/>
            </a:pPr>
            <a:r>
              <a:rPr lang="en-US" sz="2400" dirty="0" smtClean="0"/>
              <a:t> In preventing and handling false and innocent alarms and their possible consequences quick localization of person at the check point, not in the crowd is key.</a:t>
            </a:r>
          </a:p>
          <a:p>
            <a:pPr marL="566928" indent="-457200">
              <a:buFont typeface="+mj-lt"/>
              <a:buAutoNum type="arabicPeriod" startAt="4"/>
            </a:pPr>
            <a:r>
              <a:rPr lang="en-US" sz="2400" dirty="0" smtClean="0"/>
              <a:t>Integrate standard security equipment with radiation detection equipment.</a:t>
            </a:r>
          </a:p>
          <a:p>
            <a:pPr marL="566928" indent="-457200">
              <a:buFont typeface="+mj-lt"/>
              <a:buAutoNum type="arabicPeriod" startAt="4"/>
            </a:pPr>
            <a:r>
              <a:rPr lang="en-US" sz="2400" dirty="0" smtClean="0"/>
              <a:t>The optimally position radiation detectors in the entrance of the venues (one pager at the belt of the security officer, and one pager under the tray), considering X-ray and electromagnetic interferences.</a:t>
            </a:r>
          </a:p>
          <a:p>
            <a:pPr marL="566928" indent="-457200">
              <a:buFont typeface="+mj-lt"/>
              <a:buAutoNum type="arabicPeriod" startAt="4"/>
            </a:pPr>
            <a:r>
              <a:rPr lang="en-US" sz="2400" dirty="0" smtClean="0"/>
              <a:t>Catalogue NORM spectra for the region to limit delay detection of anomalies.</a:t>
            </a:r>
            <a:endParaRPr lang="en-US" sz="2400"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343400" y="612648"/>
            <a:ext cx="22402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  Training</a:t>
            </a:r>
            <a:endParaRPr lang="en-US" dirty="0"/>
          </a:p>
        </p:txBody>
      </p:sp>
      <p:sp>
        <p:nvSpPr>
          <p:cNvPr id="3" name="Content Placeholder 2"/>
          <p:cNvSpPr>
            <a:spLocks noGrp="1"/>
          </p:cNvSpPr>
          <p:nvPr>
            <p:ph idx="1"/>
          </p:nvPr>
        </p:nvSpPr>
        <p:spPr/>
        <p:txBody>
          <a:bodyPr>
            <a:normAutofit fontScale="77500" lnSpcReduction="20000"/>
          </a:bodyPr>
          <a:lstStyle/>
          <a:p>
            <a:r>
              <a:rPr lang="en-US" sz="2400" dirty="0" smtClean="0"/>
              <a:t>Initial training /refresher training is necessary to ensure that the system works. </a:t>
            </a:r>
          </a:p>
          <a:p>
            <a:pPr marL="566928" indent="-457200">
              <a:buFont typeface="+mj-lt"/>
              <a:buAutoNum type="arabicPeriod"/>
            </a:pPr>
            <a:r>
              <a:rPr lang="en-US" sz="2400" dirty="0" smtClean="0"/>
              <a:t> Cooperative teamwork (experts with different background contribute to the project).</a:t>
            </a:r>
          </a:p>
          <a:p>
            <a:pPr marL="566928" indent="-457200">
              <a:buFont typeface="+mj-lt"/>
              <a:buAutoNum type="arabicPeriod"/>
            </a:pPr>
            <a:r>
              <a:rPr lang="en-US" sz="2400" dirty="0" smtClean="0"/>
              <a:t>Create a comprehensive, phased plan taking into account different stages, different categories of staff (specialty, tasks, etc).</a:t>
            </a:r>
          </a:p>
          <a:p>
            <a:pPr marL="566928" indent="-457200">
              <a:buFont typeface="+mj-lt"/>
              <a:buAutoNum type="arabicPeriod"/>
            </a:pPr>
            <a:r>
              <a:rPr lang="en-US" sz="2400" dirty="0" smtClean="0"/>
              <a:t>Provide timely and convincingly information to address concerns on radiation, chemical and biological agents.</a:t>
            </a:r>
          </a:p>
          <a:p>
            <a:pPr marL="566928" indent="-457200">
              <a:buFont typeface="+mj-lt"/>
              <a:buAutoNum type="arabicPeriod"/>
            </a:pPr>
            <a:r>
              <a:rPr lang="en-US" sz="2400" dirty="0" smtClean="0"/>
              <a:t>Provide theoretical and practical training on radiation, instrument usage and procedures, scheduled well in advance</a:t>
            </a:r>
          </a:p>
          <a:p>
            <a:pPr marL="566928" indent="-457200">
              <a:buFont typeface="+mj-lt"/>
              <a:buAutoNum type="arabicPeriod"/>
            </a:pPr>
            <a:r>
              <a:rPr lang="en-US" sz="2400" dirty="0" smtClean="0"/>
              <a:t>Proper and timely availability of documentation. Adherence to established plans and processes (equipment, procedures, training facilities, materials, trainers and trainees).</a:t>
            </a:r>
          </a:p>
          <a:p>
            <a:pPr marL="566928" indent="-457200">
              <a:buFont typeface="+mj-lt"/>
              <a:buAutoNum type="arabicPeriod"/>
            </a:pPr>
            <a:r>
              <a:rPr lang="en-US" sz="2400" dirty="0" smtClean="0"/>
              <a:t> Exercises demonstrating the cooperation of different authorities, based on a national response plan and small-scale exercises for the personnel within a single authority. Include instrument training materials into the purchase</a:t>
            </a:r>
            <a:endParaRPr lang="en-US" sz="4400"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343400" y="612648"/>
            <a:ext cx="22402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400" dirty="0" smtClean="0"/>
              <a:t>The Pope Francis visit to Uganda was successful and peaceful with no significant nuclear security incidents earning a proposal for Pope Francis to visit Uganda again in 2019. its imperative for other states to learn from  Uganda and from member states that have hosted major events and persons since their experience serves as a model for nuclear security for major public events.</a:t>
            </a:r>
          </a:p>
          <a:p>
            <a:r>
              <a:rPr lang="en-US" sz="2400" dirty="0" smtClean="0"/>
              <a:t>Assistances is available for countries in their efforts to secure major public events in the future. </a:t>
            </a:r>
            <a:br>
              <a:rPr lang="en-US" sz="2400" dirty="0" smtClean="0"/>
            </a:br>
            <a:endParaRPr lang="en-US" sz="2200" i="1" dirty="0" smtClean="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a:xfrm>
            <a:off x="4191000" y="612648"/>
            <a:ext cx="239268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800.jpg"/>
          <p:cNvPicPr>
            <a:picLocks noChangeAspect="1"/>
          </p:cNvPicPr>
          <p:nvPr/>
        </p:nvPicPr>
        <p:blipFill>
          <a:blip r:embed="rId2"/>
          <a:stretch>
            <a:fillRect/>
          </a:stretch>
        </p:blipFill>
        <p:spPr>
          <a:xfrm>
            <a:off x="228600" y="1219200"/>
            <a:ext cx="8915400" cy="5638800"/>
          </a:xfrm>
          <a:prstGeom prst="rect">
            <a:avLst/>
          </a:prstGeom>
        </p:spPr>
      </p:pic>
      <p:sp>
        <p:nvSpPr>
          <p:cNvPr id="8" name="Content Placeholder 7"/>
          <p:cNvSpPr>
            <a:spLocks noGrp="1"/>
          </p:cNvSpPr>
          <p:nvPr>
            <p:ph idx="1"/>
          </p:nvPr>
        </p:nvSpPr>
        <p:spPr/>
        <p:txBody>
          <a:bodyPr>
            <a:normAutofit/>
          </a:bodyPr>
          <a:lstStyle/>
          <a:p>
            <a:pPr algn="ctr">
              <a:buNone/>
            </a:pPr>
            <a:r>
              <a:rPr lang="en-US" sz="4000" i="1" dirty="0" smtClean="0">
                <a:solidFill>
                  <a:srgbClr val="00B050"/>
                </a:solidFill>
              </a:rPr>
              <a:t>Apwoyo</a:t>
            </a:r>
          </a:p>
          <a:p>
            <a:pPr algn="ctr">
              <a:buNone/>
            </a:pPr>
            <a:r>
              <a:rPr lang="en-US" sz="4000" i="1" dirty="0" smtClean="0">
                <a:solidFill>
                  <a:srgbClr val="00B050"/>
                </a:solidFill>
              </a:rPr>
              <a:t> </a:t>
            </a:r>
          </a:p>
          <a:p>
            <a:pPr algn="ctr">
              <a:buNone/>
            </a:pPr>
            <a:r>
              <a:rPr lang="en-US" sz="4000" i="1" dirty="0" smtClean="0">
                <a:solidFill>
                  <a:srgbClr val="00B050"/>
                </a:solidFill>
              </a:rPr>
              <a:t> Webaale</a:t>
            </a:r>
          </a:p>
          <a:p>
            <a:pPr algn="ctr">
              <a:buNone/>
            </a:pPr>
            <a:r>
              <a:rPr lang="en-US" sz="4000" i="1" dirty="0" smtClean="0">
                <a:solidFill>
                  <a:srgbClr val="00B050"/>
                </a:solidFill>
              </a:rPr>
              <a:t>   </a:t>
            </a:r>
          </a:p>
          <a:p>
            <a:pPr algn="ctr">
              <a:buNone/>
            </a:pPr>
            <a:r>
              <a:rPr lang="en-US" sz="4000" i="1" dirty="0" smtClean="0">
                <a:solidFill>
                  <a:srgbClr val="00B050"/>
                </a:solidFill>
              </a:rPr>
              <a:t>   Thank you</a:t>
            </a:r>
            <a:endParaRPr lang="en-US" sz="4000" i="1" dirty="0">
              <a:solidFill>
                <a:srgbClr val="00B050"/>
              </a:solidFill>
            </a:endParaRPr>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5400000">
            <a:off x="6700811" y="80990"/>
            <a:ext cx="1076380" cy="3505201"/>
          </a:xfrm>
        </p:spPr>
        <p:txBody>
          <a:bodyPr>
            <a:normAutofit/>
          </a:bodyPr>
          <a:lstStyle/>
          <a:p>
            <a:r>
              <a:rPr lang="en-US" dirty="0" smtClean="0"/>
              <a:t>SECURITY INCIDENTS- 2010 FIFA WORLD CUP FINAL.</a:t>
            </a:r>
            <a:endParaRPr lang="en-US" dirty="0"/>
          </a:p>
        </p:txBody>
      </p:sp>
      <p:graphicFrame>
        <p:nvGraphicFramePr>
          <p:cNvPr id="10" name="Picture Placeholder 9"/>
          <p:cNvGraphicFramePr>
            <a:graphicFrameLocks noGrp="1"/>
          </p:cNvGraphicFramePr>
          <p:nvPr>
            <p:ph type="pic" idx="1"/>
          </p:nvPr>
        </p:nvGraphicFramePr>
        <p:xfrm>
          <a:off x="403225" y="1143000"/>
          <a:ext cx="4572000" cy="49530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495300">
                <a:tc>
                  <a:txBody>
                    <a:bodyPr/>
                    <a:lstStyle/>
                    <a:p>
                      <a:pPr algn="ctr"/>
                      <a:r>
                        <a:rPr lang="en-US" dirty="0"/>
                        <a:t>Country</a:t>
                      </a:r>
                    </a:p>
                  </a:txBody>
                  <a:tcPr marL="59635" marR="130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t>Number</a:t>
                      </a:r>
                    </a:p>
                  </a:txBody>
                  <a:tcPr marL="59635" marR="13045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0"/>
                  </a:ext>
                </a:extLst>
              </a:tr>
              <a:tr h="495300">
                <a:tc>
                  <a:txBody>
                    <a:bodyPr/>
                    <a:lstStyle/>
                    <a:p>
                      <a:r>
                        <a:rPr lang="en-US"/>
                        <a:t> Uganda</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a:r>
                        <a:rPr lang="en-US"/>
                        <a:t>62</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1"/>
                  </a:ext>
                </a:extLst>
              </a:tr>
              <a:tr h="495300">
                <a:tc>
                  <a:txBody>
                    <a:bodyPr/>
                    <a:lstStyle/>
                    <a:p>
                      <a:r>
                        <a:rPr lang="en-US"/>
                        <a:t> Eritrea</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a:r>
                        <a:rPr lang="en-US"/>
                        <a:t>6</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2"/>
                  </a:ext>
                </a:extLst>
              </a:tr>
              <a:tr h="495300">
                <a:tc>
                  <a:txBody>
                    <a:bodyPr/>
                    <a:lstStyle/>
                    <a:p>
                      <a:r>
                        <a:rPr lang="en-US" dirty="0"/>
                        <a:t> Ethiopia</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a:r>
                        <a:rPr lang="en-US"/>
                        <a:t>1</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3"/>
                  </a:ext>
                </a:extLst>
              </a:tr>
              <a:tr h="495300">
                <a:tc>
                  <a:txBody>
                    <a:bodyPr/>
                    <a:lstStyle/>
                    <a:p>
                      <a:r>
                        <a:rPr lang="en-US" dirty="0"/>
                        <a:t> Ireland</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a:r>
                        <a:rPr lang="en-US"/>
                        <a:t>1</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4"/>
                  </a:ext>
                </a:extLst>
              </a:tr>
              <a:tr h="495300">
                <a:tc>
                  <a:txBody>
                    <a:bodyPr/>
                    <a:lstStyle/>
                    <a:p>
                      <a:r>
                        <a:rPr lang="en-US"/>
                        <a:t> Kenya</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a:r>
                        <a:rPr lang="en-US" dirty="0"/>
                        <a:t>1</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5"/>
                  </a:ext>
                </a:extLst>
              </a:tr>
              <a:tr h="495300">
                <a:tc>
                  <a:txBody>
                    <a:bodyPr/>
                    <a:lstStyle/>
                    <a:p>
                      <a:r>
                        <a:rPr lang="en-US"/>
                        <a:t> Sri Lanka</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a:r>
                        <a:rPr lang="en-US"/>
                        <a:t>1</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6"/>
                  </a:ext>
                </a:extLst>
              </a:tr>
              <a:tr h="495300">
                <a:tc>
                  <a:txBody>
                    <a:bodyPr/>
                    <a:lstStyle/>
                    <a:p>
                      <a:r>
                        <a:rPr lang="en-US"/>
                        <a:t> India</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a:r>
                        <a:rPr lang="en-US" dirty="0"/>
                        <a:t>1</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7"/>
                  </a:ext>
                </a:extLst>
              </a:tr>
              <a:tr h="495300">
                <a:tc>
                  <a:txBody>
                    <a:bodyPr/>
                    <a:lstStyle/>
                    <a:p>
                      <a:r>
                        <a:rPr lang="en-US"/>
                        <a:t> United States</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a:r>
                        <a:rPr lang="en-US"/>
                        <a:t>1</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8"/>
                  </a:ext>
                </a:extLst>
              </a:tr>
              <a:tr h="495300">
                <a:tc>
                  <a:txBody>
                    <a:bodyPr/>
                    <a:lstStyle/>
                    <a:p>
                      <a:r>
                        <a:rPr lang="en-US" b="1"/>
                        <a:t>Total</a:t>
                      </a:r>
                      <a:endParaRPr lang="en-US"/>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a:r>
                        <a:rPr lang="en-US" dirty="0"/>
                        <a:t>74</a:t>
                      </a:r>
                    </a:p>
                  </a:txBody>
                  <a:tcPr marL="59635" marR="5963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9"/>
                  </a:ext>
                </a:extLst>
              </a:tr>
            </a:tbl>
          </a:graphicData>
        </a:graphic>
      </p:graphicFrame>
      <p:sp>
        <p:nvSpPr>
          <p:cNvPr id="9" name="Text Placeholder 8"/>
          <p:cNvSpPr>
            <a:spLocks noGrp="1"/>
          </p:cNvSpPr>
          <p:nvPr>
            <p:ph type="body" sz="half" idx="2"/>
          </p:nvPr>
        </p:nvSpPr>
        <p:spPr>
          <a:xfrm>
            <a:off x="5486400" y="2438400"/>
            <a:ext cx="3429000" cy="3352397"/>
          </a:xfrm>
        </p:spPr>
        <p:txBody>
          <a:bodyPr>
            <a:normAutofit/>
          </a:bodyPr>
          <a:lstStyle/>
          <a:p>
            <a:r>
              <a:rPr lang="en-US" sz="2000" b="1" dirty="0" smtClean="0"/>
              <a:t>Perpetrators</a:t>
            </a:r>
            <a:r>
              <a:rPr lang="en-US" sz="2000" dirty="0" smtClean="0"/>
              <a:t> – </a:t>
            </a:r>
          </a:p>
          <a:p>
            <a:pPr>
              <a:buFont typeface="Arial" pitchFamily="34" charset="0"/>
              <a:buChar char="•"/>
            </a:pPr>
            <a:r>
              <a:rPr lang="en-US" sz="2000" dirty="0" smtClean="0"/>
              <a:t>The Al Shabbab militant group</a:t>
            </a:r>
          </a:p>
          <a:p>
            <a:pPr>
              <a:buFont typeface="Arial" pitchFamily="34" charset="0"/>
              <a:buChar char="•"/>
            </a:pPr>
            <a:endParaRPr lang="en-US" sz="2000" dirty="0" smtClean="0"/>
          </a:p>
          <a:p>
            <a:pPr>
              <a:buFont typeface="Arial" pitchFamily="34" charset="0"/>
              <a:buChar char="•"/>
            </a:pPr>
            <a:r>
              <a:rPr lang="en-US" sz="2000" dirty="0" smtClean="0"/>
              <a:t>74 injured</a:t>
            </a:r>
            <a:endParaRPr lang="en-US" sz="2000" dirty="0"/>
          </a:p>
        </p:txBody>
      </p:sp>
      <p:sp>
        <p:nvSpPr>
          <p:cNvPr id="12" name="Rectangle 11"/>
          <p:cNvSpPr/>
          <p:nvPr/>
        </p:nvSpPr>
        <p:spPr>
          <a:xfrm>
            <a:off x="1066800" y="609600"/>
            <a:ext cx="3657600" cy="369332"/>
          </a:xfrm>
          <a:prstGeom prst="rect">
            <a:avLst/>
          </a:prstGeom>
        </p:spPr>
        <p:txBody>
          <a:bodyPr wrap="square">
            <a:spAutoFit/>
          </a:bodyPr>
          <a:lstStyle/>
          <a:p>
            <a:r>
              <a:rPr lang="en-US" b="1" dirty="0" smtClean="0"/>
              <a:t>Deaths by nationality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669536"/>
          </a:xfrm>
        </p:spPr>
        <p:txBody>
          <a:bodyPr>
            <a:normAutofit fontScale="92500"/>
          </a:bodyPr>
          <a:lstStyle/>
          <a:p>
            <a:r>
              <a:rPr lang="en-US" dirty="0" smtClean="0"/>
              <a:t>UGANDA </a:t>
            </a:r>
            <a:r>
              <a:rPr lang="en-US" dirty="0"/>
              <a:t>attributes the highest priority to security </a:t>
            </a:r>
            <a:r>
              <a:rPr lang="en-US" dirty="0" smtClean="0"/>
              <a:t>issues NLT </a:t>
            </a:r>
            <a:r>
              <a:rPr lang="en-US" dirty="0"/>
              <a:t>nuclear and radiological </a:t>
            </a:r>
            <a:r>
              <a:rPr lang="en-US" dirty="0" smtClean="0"/>
              <a:t>security</a:t>
            </a:r>
          </a:p>
          <a:p>
            <a:r>
              <a:rPr lang="en-US" dirty="0" smtClean="0"/>
              <a:t>Before and after the Pope Francis visit in 2015 to Uganda, there </a:t>
            </a:r>
            <a:r>
              <a:rPr lang="en-US" dirty="0"/>
              <a:t>was a clear need for a nuclear security program in </a:t>
            </a:r>
            <a:r>
              <a:rPr lang="en-US" dirty="0" smtClean="0"/>
              <a:t>Uganda </a:t>
            </a:r>
            <a:r>
              <a:rPr lang="en-US" dirty="0"/>
              <a:t>to prevent, detect and respond to the threat of nuclear terrorism</a:t>
            </a:r>
            <a:r>
              <a:rPr lang="en-US" dirty="0" smtClean="0"/>
              <a:t>.</a:t>
            </a:r>
          </a:p>
          <a:p>
            <a:r>
              <a:rPr lang="en-US" dirty="0"/>
              <a:t>cooperation started between the International Atomic Energy Agency, the United States Department of </a:t>
            </a:r>
            <a:r>
              <a:rPr lang="en-US" dirty="0" smtClean="0"/>
              <a:t>Energy, USNRC </a:t>
            </a:r>
            <a:r>
              <a:rPr lang="en-US" dirty="0"/>
              <a:t>and a number of </a:t>
            </a:r>
            <a:r>
              <a:rPr lang="en-US" dirty="0" smtClean="0"/>
              <a:t>Ugandan </a:t>
            </a:r>
            <a:r>
              <a:rPr lang="en-US" dirty="0"/>
              <a:t>Authorities under the coordination of the </a:t>
            </a:r>
            <a:r>
              <a:rPr lang="en-US" dirty="0" smtClean="0"/>
              <a:t>Atomic </a:t>
            </a:r>
            <a:r>
              <a:rPr lang="en-US" dirty="0"/>
              <a:t>Energy </a:t>
            </a:r>
            <a:r>
              <a:rPr lang="en-US" dirty="0" smtClean="0"/>
              <a:t>Council Uganda.</a:t>
            </a:r>
            <a:endParaRPr lang="en-US"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comprehensive programme </a:t>
            </a:r>
            <a:r>
              <a:rPr lang="en-US" dirty="0" smtClean="0"/>
              <a:t>adopted</a:t>
            </a:r>
          </a:p>
          <a:p>
            <a:r>
              <a:rPr lang="en-US" dirty="0" smtClean="0"/>
              <a:t>multi-area </a:t>
            </a:r>
            <a:r>
              <a:rPr lang="en-US" dirty="0"/>
              <a:t>coverage in nuclear and radiological </a:t>
            </a:r>
            <a:r>
              <a:rPr lang="en-US" dirty="0" smtClean="0"/>
              <a:t>security</a:t>
            </a:r>
          </a:p>
          <a:p>
            <a:pPr lvl="1"/>
            <a:r>
              <a:rPr lang="en-US" i="1" dirty="0" smtClean="0"/>
              <a:t>physical </a:t>
            </a:r>
            <a:r>
              <a:rPr lang="en-US" i="1" dirty="0"/>
              <a:t>protection of nuclear and radiological </a:t>
            </a:r>
            <a:r>
              <a:rPr lang="en-US" i="1" dirty="0" smtClean="0"/>
              <a:t>materials and facilities;</a:t>
            </a:r>
          </a:p>
          <a:p>
            <a:pPr lvl="1"/>
            <a:r>
              <a:rPr lang="en-US" i="1" dirty="0" smtClean="0"/>
              <a:t>the </a:t>
            </a:r>
            <a:r>
              <a:rPr lang="en-US" i="1" dirty="0"/>
              <a:t>prevention of smuggling of radioactive materials through </a:t>
            </a:r>
            <a:r>
              <a:rPr lang="en-US" i="1" dirty="0" smtClean="0"/>
              <a:t>borders;</a:t>
            </a:r>
          </a:p>
          <a:p>
            <a:pPr lvl="1"/>
            <a:r>
              <a:rPr lang="en-US" i="1" dirty="0" smtClean="0"/>
              <a:t>the </a:t>
            </a:r>
            <a:r>
              <a:rPr lang="en-US" i="1" dirty="0"/>
              <a:t>prevention of dispersion of radioactive materials into </a:t>
            </a:r>
            <a:r>
              <a:rPr lang="en-US" i="1" dirty="0" smtClean="0"/>
              <a:t>venues to visited;</a:t>
            </a:r>
          </a:p>
          <a:p>
            <a:pPr lvl="1"/>
            <a:r>
              <a:rPr lang="en-US" i="1" dirty="0" smtClean="0"/>
              <a:t> </a:t>
            </a:r>
            <a:r>
              <a:rPr lang="en-US" i="1" dirty="0"/>
              <a:t>the enhancement of emergency preparedness and response to radiation incidents, </a:t>
            </a:r>
            <a:r>
              <a:rPr lang="en-US" i="1" dirty="0" smtClean="0"/>
              <a:t>and;</a:t>
            </a:r>
          </a:p>
          <a:p>
            <a:pPr lvl="1"/>
            <a:r>
              <a:rPr lang="en-US" i="1" dirty="0" smtClean="0"/>
              <a:t> </a:t>
            </a:r>
            <a:r>
              <a:rPr lang="en-US" i="1" dirty="0"/>
              <a:t>the extensive training of </a:t>
            </a:r>
            <a:r>
              <a:rPr lang="en-US" i="1" dirty="0" smtClean="0"/>
              <a:t>security personnel from </a:t>
            </a:r>
            <a:r>
              <a:rPr lang="en-US" i="1" dirty="0"/>
              <a:t>organizations involved in radiological and nuclear </a:t>
            </a:r>
            <a:r>
              <a:rPr lang="en-US" i="1" dirty="0" smtClean="0"/>
              <a:t>security</a:t>
            </a:r>
            <a:endParaRPr lang="en-US" i="1" dirty="0"/>
          </a:p>
        </p:txBody>
      </p:sp>
      <p:sp>
        <p:nvSpPr>
          <p:cNvPr id="4" name="Date Placeholder 3"/>
          <p:cNvSpPr>
            <a:spLocks noGrp="1"/>
          </p:cNvSpPr>
          <p:nvPr>
            <p:ph type="dt" sz="half" idx="10"/>
          </p:nvPr>
        </p:nvSpPr>
        <p:spPr/>
        <p:txBody>
          <a:bodyPr/>
          <a:lstStyle/>
          <a:p>
            <a:fld id="{F4C6DBDC-21D4-4978-980D-AA8A015997EC}" type="datetime1">
              <a:rPr lang="en-US" smtClean="0"/>
              <a:pPr/>
              <a:t>12/11/2018</a:t>
            </a:fld>
            <a:endParaRPr lang="en-US"/>
          </a:p>
        </p:txBody>
      </p:sp>
      <p:sp>
        <p:nvSpPr>
          <p:cNvPr id="5" name="Footer Placeholder 4"/>
          <p:cNvSpPr>
            <a:spLocks noGrp="1"/>
          </p:cNvSpPr>
          <p:nvPr>
            <p:ph type="ftr" sz="quarter" idx="11"/>
          </p:nvPr>
        </p:nvSpPr>
        <p:spPr/>
        <p:txBody>
          <a:bodyPr/>
          <a:lstStyle/>
          <a:p>
            <a:r>
              <a:rPr lang="en-US" smtClean="0"/>
              <a:t>OPCW workshop on chemical emergency planning and response during major events in Doha, Qatar from 11 to 13 December 2018</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comprehensive plan was put in place by the </a:t>
            </a:r>
            <a:r>
              <a:rPr lang="en-US" dirty="0" smtClean="0"/>
              <a:t>special forces command of the ministry of defense and the atomic energy council </a:t>
            </a:r>
            <a:r>
              <a:rPr lang="en-US" dirty="0"/>
              <a:t>to address </a:t>
            </a:r>
            <a:r>
              <a:rPr lang="en-US" dirty="0" smtClean="0"/>
              <a:t>chemical, biological, radiological and nuclear (CBRN)threats</a:t>
            </a:r>
          </a:p>
          <a:p>
            <a:r>
              <a:rPr lang="en-US" dirty="0"/>
              <a:t>cooperation started in </a:t>
            </a:r>
            <a:r>
              <a:rPr lang="en-US" dirty="0" smtClean="0"/>
              <a:t>February 2013-2015, when Atomic </a:t>
            </a:r>
            <a:r>
              <a:rPr lang="en-US" dirty="0"/>
              <a:t>Energy </a:t>
            </a:r>
            <a:r>
              <a:rPr lang="en-US" dirty="0" smtClean="0"/>
              <a:t>Council (AEC</a:t>
            </a:r>
            <a:r>
              <a:rPr lang="en-US" dirty="0"/>
              <a:t>) proposed collaboration between the International Atomic Energy Agency (IAEA) and the </a:t>
            </a:r>
            <a:r>
              <a:rPr lang="en-US" dirty="0" smtClean="0"/>
              <a:t>Uganda </a:t>
            </a:r>
            <a:r>
              <a:rPr lang="en-US" dirty="0"/>
              <a:t>Government in the field of nuclear safety and security, with the view to ensure a high level of radiological protection during </a:t>
            </a:r>
            <a:r>
              <a:rPr lang="en-US" dirty="0" smtClean="0"/>
              <a:t>Pope Francis visit in 2015.</a:t>
            </a:r>
            <a:endParaRPr lang="en-US" i="1" dirty="0"/>
          </a:p>
        </p:txBody>
      </p:sp>
      <p:sp>
        <p:nvSpPr>
          <p:cNvPr id="4" name="Date Placeholder 3"/>
          <p:cNvSpPr>
            <a:spLocks noGrp="1"/>
          </p:cNvSpPr>
          <p:nvPr>
            <p:ph type="dt" sz="half" idx="10"/>
          </p:nvPr>
        </p:nvSpPr>
        <p:spPr>
          <a:xfrm>
            <a:off x="7010400" y="609600"/>
            <a:ext cx="1566864" cy="301752"/>
          </a:xfrm>
        </p:spPr>
        <p:txBody>
          <a:bodyPr/>
          <a:lstStyle/>
          <a:p>
            <a:fld id="{F4C6DBDC-21D4-4978-980D-AA8A015997EC}" type="datetime1">
              <a:rPr lang="en-US" smtClean="0"/>
              <a:pPr/>
              <a:t>12/11/2018</a:t>
            </a:fld>
            <a:endParaRPr lang="en-US" dirty="0"/>
          </a:p>
        </p:txBody>
      </p:sp>
      <p:sp>
        <p:nvSpPr>
          <p:cNvPr id="5" name="Footer Placeholder 4"/>
          <p:cNvSpPr>
            <a:spLocks noGrp="1"/>
          </p:cNvSpPr>
          <p:nvPr>
            <p:ph type="ftr" sz="quarter" idx="11"/>
          </p:nvPr>
        </p:nvSpPr>
        <p:spPr>
          <a:xfrm>
            <a:off x="3276600" y="533400"/>
            <a:ext cx="2057400" cy="457200"/>
          </a:xfrm>
        </p:spPr>
        <p:txBody>
          <a:bodyPr/>
          <a:lstStyle/>
          <a:p>
            <a:r>
              <a:rPr lang="en-US" dirty="0" smtClean="0"/>
              <a:t>OPCW workshop on chemical emergency planning and response during major events in Doha, Qatar from 11 to 13 December 2018</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TotalTime>
  <Words>3337</Words>
  <Application>Microsoft Office PowerPoint</Application>
  <PresentationFormat>On-screen Show (4:3)</PresentationFormat>
  <Paragraphs>317</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Cambria</vt:lpstr>
      <vt:lpstr>Georgia</vt:lpstr>
      <vt:lpstr>Trebuchet MS</vt:lpstr>
      <vt:lpstr>Wingdings 2</vt:lpstr>
      <vt:lpstr>Urban</vt:lpstr>
      <vt:lpstr>Nuclear Security at Major Public Events: Lessons Learned from the 2015 Pope Francis visit to Uganda </vt:lpstr>
      <vt:lpstr>Brief of Uganda</vt:lpstr>
      <vt:lpstr>Security Incidences</vt:lpstr>
      <vt:lpstr>SECURITY INCIDENTS- 2010 FIFA WORLD CUP FINAL.</vt:lpstr>
      <vt:lpstr>SECURITY INCIDENTS- 2010 FIFA WORLD CUP FINAL.</vt:lpstr>
      <vt:lpstr>SECURITY INCIDENTS- 2010 FIFA WORLD CUP FINAL.</vt:lpstr>
      <vt:lpstr>PowerPoint Presentation</vt:lpstr>
      <vt:lpstr>Before</vt:lpstr>
      <vt:lpstr>Before</vt:lpstr>
      <vt:lpstr>Major project counterparts </vt:lpstr>
      <vt:lpstr>AEC Profile</vt:lpstr>
      <vt:lpstr>AEC Profile</vt:lpstr>
      <vt:lpstr>Nuclear Security Project during the Pope Francis Visit 2015</vt:lpstr>
      <vt:lpstr>Nuclear Security Project during the Pope Francis Visit 2015 Contd,</vt:lpstr>
      <vt:lpstr>PowerPoint Presentation</vt:lpstr>
      <vt:lpstr>INSSP Meeting Recommendations</vt:lpstr>
      <vt:lpstr>Key stakeholder</vt:lpstr>
      <vt:lpstr>Preparation level one: Search and Secure Project</vt:lpstr>
      <vt:lpstr>Preparation Level one: Inventorization Project</vt:lpstr>
      <vt:lpstr>Commonly regulated practices in Uganda-Preparation Level one: Search and Secure Project</vt:lpstr>
      <vt:lpstr>Commonly regulated practices in Uganda-Preparation Level one: Search and Secure Project</vt:lpstr>
      <vt:lpstr>Preparation level one: US-DOE Radiological Threat Reduction programme</vt:lpstr>
      <vt:lpstr>Preparation Level Two-prevention: illiciting trafficking of radioactive materials.</vt:lpstr>
      <vt:lpstr>Nuclear Security Project during the Pope Francis Visit 2015 Contd,</vt:lpstr>
      <vt:lpstr>All key stakeholders</vt:lpstr>
      <vt:lpstr>PowerPoint Presentation</vt:lpstr>
      <vt:lpstr>PowerPoint Presentation</vt:lpstr>
      <vt:lpstr>PowerPoint Presentation</vt:lpstr>
      <vt:lpstr>PowerPoint Presentation</vt:lpstr>
      <vt:lpstr>PowerPoint Presentation</vt:lpstr>
      <vt:lpstr>Nuclear Security Project during the Pope Francis Visit 2015 Contd,</vt:lpstr>
      <vt:lpstr>PowerPoint Presentation</vt:lpstr>
      <vt:lpstr>PowerPoint Presentation</vt:lpstr>
      <vt:lpstr>Nuclear Security Project during the Pope Francis Visit 2015 Contd,</vt:lpstr>
      <vt:lpstr>Nuclear Security Project during the Pope Francis Visit 2015 Contd,</vt:lpstr>
      <vt:lpstr>Nuclear Security Project during the Pope Francis Visit 2015 Contd,</vt:lpstr>
      <vt:lpstr>Nuclear Security Project during the Pope Francis Visit 2015 Contd,</vt:lpstr>
      <vt:lpstr>Nuclear Security Project during the Pope Francis Visit 2015 Contd,</vt:lpstr>
      <vt:lpstr>IAEA Expert visit </vt:lpstr>
      <vt:lpstr>Nuclear Security Project during the Pope Francis Visit 2015 Contd,</vt:lpstr>
      <vt:lpstr>Nuclear Security Project during the Pope Francis Visit 2015 Contd,</vt:lpstr>
      <vt:lpstr>Training of coordination team</vt:lpstr>
      <vt:lpstr>Response Team</vt:lpstr>
      <vt:lpstr>Training of Military First responders</vt:lpstr>
      <vt:lpstr>PowerPoint Presentation</vt:lpstr>
      <vt:lpstr>Nuclear Security Project during the Pope Francis Visit 2015 Contd,</vt:lpstr>
      <vt:lpstr>Lessons Learned- Organizational Level</vt:lpstr>
      <vt:lpstr>Lessons Learned- Organizational Level Contd</vt:lpstr>
      <vt:lpstr>Lessons Learned- Technical Level</vt:lpstr>
      <vt:lpstr>Lessons Learned- Technical Level Contd</vt:lpstr>
      <vt:lpstr>Lessons Learned-  Training</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OPCW workshop on chemical emergency planning and response during major events in Doha, Qatar from 11 to 13 December 2018</dc:title>
  <dc:creator>Gift</dc:creator>
  <cp:lastModifiedBy>NCPW</cp:lastModifiedBy>
  <cp:revision>55</cp:revision>
  <dcterms:created xsi:type="dcterms:W3CDTF">2018-12-04T07:35:43Z</dcterms:created>
  <dcterms:modified xsi:type="dcterms:W3CDTF">2018-12-11T05:37:41Z</dcterms:modified>
</cp:coreProperties>
</file>